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1782" r:id="rId5"/>
    <p:sldId id="1724" r:id="rId6"/>
    <p:sldId id="1783" r:id="rId7"/>
    <p:sldId id="2009" r:id="rId8"/>
    <p:sldId id="1997" r:id="rId9"/>
    <p:sldId id="1792" r:id="rId10"/>
    <p:sldId id="1793" r:id="rId11"/>
    <p:sldId id="1917" r:id="rId12"/>
    <p:sldId id="2018" r:id="rId13"/>
    <p:sldId id="2019" r:id="rId14"/>
    <p:sldId id="1935" r:id="rId15"/>
    <p:sldId id="1918" r:id="rId16"/>
    <p:sldId id="1999" r:id="rId17"/>
    <p:sldId id="2000" r:id="rId18"/>
    <p:sldId id="2002" r:id="rId19"/>
    <p:sldId id="2020" r:id="rId20"/>
    <p:sldId id="1936" r:id="rId21"/>
    <p:sldId id="1922" r:id="rId22"/>
    <p:sldId id="1926" r:id="rId23"/>
    <p:sldId id="1939" r:id="rId24"/>
    <p:sldId id="2021" r:id="rId25"/>
    <p:sldId id="1995" r:id="rId26"/>
    <p:sldId id="1996" r:id="rId27"/>
    <p:sldId id="2003" r:id="rId28"/>
    <p:sldId id="2004" r:id="rId29"/>
    <p:sldId id="2010" r:id="rId30"/>
    <p:sldId id="2011" r:id="rId31"/>
    <p:sldId id="2012" r:id="rId32"/>
    <p:sldId id="2016" r:id="rId33"/>
    <p:sldId id="2015" r:id="rId34"/>
    <p:sldId id="2024" r:id="rId35"/>
    <p:sldId id="2014" r:id="rId36"/>
    <p:sldId id="2017" r:id="rId37"/>
    <p:sldId id="2022" r:id="rId38"/>
    <p:sldId id="2023" r:id="rId39"/>
    <p:sldId id="1786"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84606-BB9E-49E5-B41D-8D11FBF438BD}" v="1" dt="2025-12-03T16:33:47.823"/>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78" d="100"/>
          <a:sy n="78" d="100"/>
        </p:scale>
        <p:origin x="1280" y="52"/>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5FD8459-2B5C-48A5-9673-8D128202ED48}"/>
    <pc:docChg chg="custSel modSld">
      <pc:chgData name="Yoel Kortick" userId="167978f5-7f40-4909-85d5-d4149554ad4e" providerId="ADAL" clId="{D5FD8459-2B5C-48A5-9673-8D128202ED48}" dt="2025-12-03T16:34:38.933" v="130" actId="14100"/>
      <pc:docMkLst>
        <pc:docMk/>
      </pc:docMkLst>
      <pc:sldChg chg="addSp modSp mod">
        <pc:chgData name="Yoel Kortick" userId="167978f5-7f40-4909-85d5-d4149554ad4e" providerId="ADAL" clId="{D5FD8459-2B5C-48A5-9673-8D128202ED48}" dt="2025-12-03T16:34:38.933" v="130" actId="14100"/>
        <pc:sldMkLst>
          <pc:docMk/>
          <pc:sldMk cId="528863444" sldId="2024"/>
        </pc:sldMkLst>
        <pc:spChg chg="mod">
          <ac:chgData name="Yoel Kortick" userId="167978f5-7f40-4909-85d5-d4149554ad4e" providerId="ADAL" clId="{D5FD8459-2B5C-48A5-9673-8D128202ED48}" dt="2025-12-03T16:33:26.599" v="0" actId="113"/>
          <ac:spMkLst>
            <pc:docMk/>
            <pc:sldMk cId="528863444" sldId="2024"/>
            <ac:spMk id="6" creationId="{AFEAE335-1B87-41A1-527A-801E89A2EFA7}"/>
          </ac:spMkLst>
        </pc:spChg>
        <pc:spChg chg="add mod">
          <ac:chgData name="Yoel Kortick" userId="167978f5-7f40-4909-85d5-d4149554ad4e" providerId="ADAL" clId="{D5FD8459-2B5C-48A5-9673-8D128202ED48}" dt="2025-12-03T16:34:38.933" v="130" actId="14100"/>
          <ac:spMkLst>
            <pc:docMk/>
            <pc:sldMk cId="528863444" sldId="2024"/>
            <ac:spMk id="7" creationId="{78018F0E-56EC-F187-1652-F8CA391189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2025-12-03</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2025-12-03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2026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knowledge.exlibrisgroup.com/Alma/Product_Documentation/Alma_Online_Help_(English)/Acquisitions/030Invoicing/020Creating_Invoice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knowledge.exlibrisgroup.com/Alma/Product_Documentation/Alma_Online_Help_(English)/Integrations_with_External_Systems/020Acquisitions/010Financial_System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knowledge.exlibrisgroup.com/Alma/Product_Documentation/Alma_Online_Help_(English)/Acquisitions/110Configuring_Acquisitions/140Configuring_the_Default_Payment_Method" TargetMode="External"/><Relationship Id="rId2" Type="http://schemas.openxmlformats.org/officeDocument/2006/relationships/hyperlink" Target="https://knowledge.exlibrisgroup.com/Alma/Product_Documentation/Alma_Online_Help_(English)/Acquisitions/030Invoicing/020Creating_Invoice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knowledge.exlibrisgroup.com/Alma/Product_Documentation/Alma_Online_Help_(English)/Acquisitions/110Configuring_Acquisitions/110Configuring_Invoice_Approval_Rules" TargetMode="External"/><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developers.exlibrisgroup.com/alma/integrations/finance/invoice-export"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knowledge.exlibrisgroup.com/@api/deki/files/194840/8309358310000121-1764762880459.xml" TargetMode="External"/><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hyperlink" Target="https://developers.exlibrisgroup.com/alma/apis/xsd/invoice_payment.xs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s://developers.exlibrisgroup.com/alma/integrations/finance/import"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developers.exlibrisgroup.com/alma/apis/xsd/invoice_receive_payment.xsd" TargetMode="External"/><Relationship Id="rId2" Type="http://schemas.openxmlformats.org/officeDocument/2006/relationships/hyperlink" Target="https://knowledge.exlibrisgroup.com/@api/deki/files/194841/8309358310000121-1764762880459-import-approval.xml"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Alma_Online_Help_(English)/Acquisitions/030Invoicing/020Creating_Invoice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ers.exlibrisgroup.com/blog/Exporting-Invoices-and-Importing-Payments-with-Banner-and-Alma" TargetMode="External"/><Relationship Id="rId2" Type="http://schemas.openxmlformats.org/officeDocument/2006/relationships/hyperlink" Target="https://developers.exlibrisgroup.com/alma/integrations/finance/invoice-export"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knowledge.exlibrisgroup.com/Alma/Product_Documentation/Alma_Online_Help_(English)/Acquisitions/110Configuring_Acquisitions/200Configuring_Other_Settings" TargetMode="Externa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Integrating Alma with a financial system to export import and pay invoices</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6C944-3835-555D-4578-1318303E6B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C3E2D4-9396-5496-D622-221239B5FF7E}"/>
              </a:ext>
            </a:extLst>
          </p:cNvPr>
          <p:cNvSpPr>
            <a:spLocks noGrp="1"/>
          </p:cNvSpPr>
          <p:nvPr>
            <p:ph type="title"/>
          </p:nvPr>
        </p:nvSpPr>
        <p:spPr/>
        <p:txBody>
          <a:bodyPr>
            <a:normAutofit/>
          </a:bodyPr>
          <a:lstStyle/>
          <a:p>
            <a:pPr>
              <a:lnSpc>
                <a:spcPct val="90000"/>
              </a:lnSpc>
            </a:pPr>
            <a:r>
              <a:rPr lang="en-US" sz="2800" dirty="0"/>
              <a:t>The settings</a:t>
            </a:r>
          </a:p>
        </p:txBody>
      </p:sp>
      <p:sp>
        <p:nvSpPr>
          <p:cNvPr id="4" name="Content Placeholder 3">
            <a:extLst>
              <a:ext uri="{FF2B5EF4-FFF2-40B4-BE49-F238E27FC236}">
                <a16:creationId xmlns:a16="http://schemas.microsoft.com/office/drawing/2014/main" id="{70EE00D5-AA31-6A3D-F3B0-87DE77308525}"/>
              </a:ext>
            </a:extLst>
          </p:cNvPr>
          <p:cNvSpPr>
            <a:spLocks noGrp="1"/>
          </p:cNvSpPr>
          <p:nvPr>
            <p:ph idx="1"/>
          </p:nvPr>
        </p:nvSpPr>
        <p:spPr>
          <a:xfrm>
            <a:off x="395536" y="771551"/>
            <a:ext cx="8424936" cy="3096343"/>
          </a:xfrm>
        </p:spPr>
        <p:txBody>
          <a:bodyPr>
            <a:normAutofit/>
          </a:bodyPr>
          <a:lstStyle/>
          <a:p>
            <a:r>
              <a:rPr lang="en-US" sz="1800" dirty="0" err="1"/>
              <a:t>invoice_use_pro_rata</a:t>
            </a:r>
            <a:r>
              <a:rPr lang="en-US" sz="1800" dirty="0"/>
              <a:t> = true</a:t>
            </a:r>
          </a:p>
          <a:p>
            <a:endParaRPr lang="en-US" sz="1800" dirty="0"/>
          </a:p>
          <a:p>
            <a:r>
              <a:rPr lang="en-US" sz="1800" dirty="0"/>
              <a:t>This means that the use pro rata setting is selected by default when creating new invoices.  See </a:t>
            </a:r>
            <a:r>
              <a:rPr lang="en-US" sz="1800" u="sng" dirty="0">
                <a:hlinkClick r:id="rId2"/>
              </a:rPr>
              <a:t>here</a:t>
            </a:r>
            <a:r>
              <a:rPr lang="en-US" sz="1800" dirty="0"/>
              <a:t> for more information about the pro rata when invoicing.</a:t>
            </a:r>
          </a:p>
          <a:p>
            <a:endParaRPr lang="en-US" sz="1800" dirty="0"/>
          </a:p>
        </p:txBody>
      </p:sp>
    </p:spTree>
    <p:extLst>
      <p:ext uri="{BB962C8B-B14F-4D97-AF65-F5344CB8AC3E}">
        <p14:creationId xmlns:p14="http://schemas.microsoft.com/office/powerpoint/2010/main" val="2155400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integration profile</a:t>
            </a:r>
            <a:br>
              <a:rPr lang="en-US" dirty="0"/>
            </a:b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integration profile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r>
              <a:rPr lang="en-US" sz="1800" dirty="0"/>
              <a:t>An integration profile of type finance should be created.  See </a:t>
            </a:r>
            <a:r>
              <a:rPr lang="en-US" sz="1800" u="sng" dirty="0">
                <a:hlinkClick r:id="rId2"/>
              </a:rPr>
              <a:t>here</a:t>
            </a:r>
            <a:r>
              <a:rPr lang="en-US" sz="1800" dirty="0"/>
              <a:t> for more about this type of integration profile.</a:t>
            </a:r>
            <a:br>
              <a:rPr lang="en-US" sz="1800" dirty="0"/>
            </a:br>
            <a:r>
              <a:rPr lang="en-US" sz="1800" dirty="0"/>
              <a:t>  </a:t>
            </a:r>
          </a:p>
          <a:p>
            <a:r>
              <a:rPr lang="en-US" sz="1800" dirty="0"/>
              <a:t>Via this integration profile the invoices will be exported to the financial system and imported back from the financial system with payment status.  </a:t>
            </a:r>
            <a:br>
              <a:rPr lang="en-US" sz="1800" dirty="0"/>
            </a:br>
            <a:endParaRPr lang="en-US" sz="1800" dirty="0"/>
          </a:p>
          <a:p>
            <a:r>
              <a:rPr lang="en-US" sz="1800" dirty="0"/>
              <a:t>As with other integration profiles the invoices are not sent directly back and forth to the “other system” but rather placed on an ftp server for “pickup”.</a:t>
            </a:r>
          </a:p>
          <a:p>
            <a:endParaRPr lang="en-US" sz="1800" dirty="0"/>
          </a:p>
          <a:p>
            <a:r>
              <a:rPr lang="en-US" sz="1800" dirty="0"/>
              <a:t>The integration profile is created via “External systems &gt; Integration Profiles” under the General Configuration menu.  </a:t>
            </a:r>
          </a:p>
        </p:txBody>
      </p:sp>
    </p:spTree>
    <p:extLst>
      <p:ext uri="{BB962C8B-B14F-4D97-AF65-F5344CB8AC3E}">
        <p14:creationId xmlns:p14="http://schemas.microsoft.com/office/powerpoint/2010/main" val="382866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1E5BA4-C4FA-2B68-BDE6-A7DF7ADBDD89}"/>
              </a:ext>
            </a:extLst>
          </p:cNvPr>
          <p:cNvPicPr>
            <a:picLocks noChangeAspect="1"/>
          </p:cNvPicPr>
          <p:nvPr/>
        </p:nvPicPr>
        <p:blipFill>
          <a:blip r:embed="rId2"/>
          <a:stretch>
            <a:fillRect/>
          </a:stretch>
        </p:blipFill>
        <p:spPr>
          <a:xfrm>
            <a:off x="0" y="1693784"/>
            <a:ext cx="9144000" cy="17559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integration profile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Autofit/>
          </a:bodyPr>
          <a:lstStyle/>
          <a:p>
            <a:pPr marL="285750" indent="-285750"/>
            <a:r>
              <a:rPr lang="en-US" sz="1800" dirty="0"/>
              <a:t>Here in the “General Information” tab the integration type and the ftp connection is chosen.</a:t>
            </a:r>
          </a:p>
        </p:txBody>
      </p:sp>
      <p:sp>
        <p:nvSpPr>
          <p:cNvPr id="8" name="Rectangle 7">
            <a:extLst>
              <a:ext uri="{FF2B5EF4-FFF2-40B4-BE49-F238E27FC236}">
                <a16:creationId xmlns:a16="http://schemas.microsoft.com/office/drawing/2014/main" id="{245A3143-DB50-6EB5-E51A-81924C682190}"/>
              </a:ext>
            </a:extLst>
          </p:cNvPr>
          <p:cNvSpPr/>
          <p:nvPr/>
        </p:nvSpPr>
        <p:spPr>
          <a:xfrm>
            <a:off x="168528" y="2555864"/>
            <a:ext cx="3323352" cy="2081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1" name="Rectangle 10">
            <a:extLst>
              <a:ext uri="{FF2B5EF4-FFF2-40B4-BE49-F238E27FC236}">
                <a16:creationId xmlns:a16="http://schemas.microsoft.com/office/drawing/2014/main" id="{0535F35E-E6C9-DB66-25AE-CC4C5A6371E3}"/>
              </a:ext>
            </a:extLst>
          </p:cNvPr>
          <p:cNvSpPr/>
          <p:nvPr/>
        </p:nvSpPr>
        <p:spPr>
          <a:xfrm>
            <a:off x="7740351" y="2458194"/>
            <a:ext cx="808843" cy="3370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35665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E9C22E-8015-786A-D167-7B2C1D8EE9E8}"/>
              </a:ext>
            </a:extLst>
          </p:cNvPr>
          <p:cNvPicPr>
            <a:picLocks noChangeAspect="1"/>
          </p:cNvPicPr>
          <p:nvPr/>
        </p:nvPicPr>
        <p:blipFill>
          <a:blip r:embed="rId2"/>
          <a:stretch>
            <a:fillRect/>
          </a:stretch>
        </p:blipFill>
        <p:spPr>
          <a:xfrm>
            <a:off x="0" y="1767942"/>
            <a:ext cx="9144000" cy="25320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integration profile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01495"/>
          </a:xfrm>
        </p:spPr>
        <p:txBody>
          <a:bodyPr>
            <a:normAutofit/>
          </a:bodyPr>
          <a:lstStyle/>
          <a:p>
            <a:pPr marL="285750" indent="-285750"/>
            <a:r>
              <a:rPr lang="en-US" sz="1800" dirty="0"/>
              <a:t>The ftp connection which is chosen in the “General Information” tab is defined under “External systems &gt; S/FTP Connections” under the General Configuration menu.</a:t>
            </a:r>
          </a:p>
        </p:txBody>
      </p:sp>
      <p:sp>
        <p:nvSpPr>
          <p:cNvPr id="10" name="Rectangle 9">
            <a:extLst>
              <a:ext uri="{FF2B5EF4-FFF2-40B4-BE49-F238E27FC236}">
                <a16:creationId xmlns:a16="http://schemas.microsoft.com/office/drawing/2014/main" id="{8F9B05E1-5DA4-DB1E-FA26-3DFC47491A98}"/>
              </a:ext>
            </a:extLst>
          </p:cNvPr>
          <p:cNvSpPr/>
          <p:nvPr/>
        </p:nvSpPr>
        <p:spPr>
          <a:xfrm>
            <a:off x="179512" y="2169027"/>
            <a:ext cx="8856984" cy="802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654802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integration profile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384375"/>
          </a:xfrm>
        </p:spPr>
        <p:txBody>
          <a:bodyPr>
            <a:noAutofit/>
          </a:bodyPr>
          <a:lstStyle/>
          <a:p>
            <a:r>
              <a:rPr lang="en-US" sz="1800" dirty="0"/>
              <a:t>As we will see in the next slide ….</a:t>
            </a:r>
          </a:p>
          <a:p>
            <a:r>
              <a:rPr lang="en-US" sz="1800" dirty="0"/>
              <a:t>In the integration profile “Actions” tab we have defined that:</a:t>
            </a:r>
          </a:p>
          <a:p>
            <a:pPr marL="0" indent="0">
              <a:buNone/>
            </a:pPr>
            <a:r>
              <a:rPr lang="en-US" sz="1800" dirty="0"/>
              <a:t> </a:t>
            </a:r>
          </a:p>
          <a:p>
            <a:pPr marL="514350" lvl="0" indent="-514350">
              <a:buFont typeface="+mj-lt"/>
              <a:buAutoNum type="arabicPeriod"/>
            </a:pPr>
            <a:r>
              <a:rPr lang="en-US" sz="1800" dirty="0"/>
              <a:t>The “Import Payment Confirmation” will occur every day at 02:00 and will go to directory “</a:t>
            </a:r>
            <a:r>
              <a:rPr lang="en-US" sz="1800" dirty="0" err="1"/>
              <a:t>importinvoice</a:t>
            </a:r>
            <a:r>
              <a:rPr lang="en-US" sz="1800" dirty="0"/>
              <a:t>” on the ftp server.</a:t>
            </a:r>
          </a:p>
          <a:p>
            <a:pPr marL="514350" lvl="0" indent="-514350">
              <a:buFont typeface="+mj-lt"/>
              <a:buAutoNum type="arabicPeriod"/>
            </a:pPr>
            <a:r>
              <a:rPr lang="en-US" sz="1800" dirty="0"/>
              <a:t>The “Export Invoices for Payment” will occur every day at 02:00 and will go to directory “</a:t>
            </a:r>
            <a:r>
              <a:rPr lang="en-US" sz="1800" dirty="0" err="1"/>
              <a:t>exportinvoice</a:t>
            </a:r>
            <a:r>
              <a:rPr lang="en-US" sz="1800" dirty="0"/>
              <a:t>” on the ftp server.</a:t>
            </a:r>
          </a:p>
          <a:p>
            <a:endParaRPr lang="en-US" sz="1800" dirty="0"/>
          </a:p>
          <a:p>
            <a:r>
              <a:rPr lang="en-US" sz="1800" dirty="0"/>
              <a:t>Note that the import and export can also be run manually.</a:t>
            </a:r>
          </a:p>
        </p:txBody>
      </p:sp>
    </p:spTree>
    <p:extLst>
      <p:ext uri="{BB962C8B-B14F-4D97-AF65-F5344CB8AC3E}">
        <p14:creationId xmlns:p14="http://schemas.microsoft.com/office/powerpoint/2010/main" val="2251509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511C0-3F4A-CA61-0CF1-50EA066CF0F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AE25BD5-682D-6D77-2861-88E0114DEAF0}"/>
              </a:ext>
            </a:extLst>
          </p:cNvPr>
          <p:cNvPicPr>
            <a:picLocks noChangeAspect="1"/>
          </p:cNvPicPr>
          <p:nvPr/>
        </p:nvPicPr>
        <p:blipFill>
          <a:blip r:embed="rId2"/>
          <a:stretch>
            <a:fillRect/>
          </a:stretch>
        </p:blipFill>
        <p:spPr>
          <a:xfrm>
            <a:off x="2400188" y="747129"/>
            <a:ext cx="4415631" cy="3911157"/>
          </a:xfrm>
          <a:prstGeom prst="rect">
            <a:avLst/>
          </a:prstGeom>
          <a:ln>
            <a:solidFill>
              <a:schemeClr val="accent1"/>
            </a:solidFill>
          </a:ln>
        </p:spPr>
      </p:pic>
      <p:sp>
        <p:nvSpPr>
          <p:cNvPr id="3" name="Title 2">
            <a:extLst>
              <a:ext uri="{FF2B5EF4-FFF2-40B4-BE49-F238E27FC236}">
                <a16:creationId xmlns:a16="http://schemas.microsoft.com/office/drawing/2014/main" id="{222FF892-B3FF-18E6-8FB9-D405F983AA1D}"/>
              </a:ext>
            </a:extLst>
          </p:cNvPr>
          <p:cNvSpPr>
            <a:spLocks noGrp="1"/>
          </p:cNvSpPr>
          <p:nvPr>
            <p:ph type="title"/>
          </p:nvPr>
        </p:nvSpPr>
        <p:spPr/>
        <p:txBody>
          <a:bodyPr>
            <a:normAutofit/>
          </a:bodyPr>
          <a:lstStyle/>
          <a:p>
            <a:r>
              <a:rPr lang="en-US" dirty="0"/>
              <a:t>The integration profile</a:t>
            </a:r>
          </a:p>
        </p:txBody>
      </p:sp>
      <p:sp>
        <p:nvSpPr>
          <p:cNvPr id="7" name="Rectangle 6">
            <a:extLst>
              <a:ext uri="{FF2B5EF4-FFF2-40B4-BE49-F238E27FC236}">
                <a16:creationId xmlns:a16="http://schemas.microsoft.com/office/drawing/2014/main" id="{FB1CC8CC-6CD9-3845-E31B-63E82F5AAB84}"/>
              </a:ext>
            </a:extLst>
          </p:cNvPr>
          <p:cNvSpPr/>
          <p:nvPr/>
        </p:nvSpPr>
        <p:spPr>
          <a:xfrm>
            <a:off x="3761052" y="2043257"/>
            <a:ext cx="738940" cy="2155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9" name="Rectangle 8">
            <a:extLst>
              <a:ext uri="{FF2B5EF4-FFF2-40B4-BE49-F238E27FC236}">
                <a16:creationId xmlns:a16="http://schemas.microsoft.com/office/drawing/2014/main" id="{3F51B494-E10C-920D-150A-40E468A9857A}"/>
              </a:ext>
            </a:extLst>
          </p:cNvPr>
          <p:cNvSpPr/>
          <p:nvPr/>
        </p:nvSpPr>
        <p:spPr>
          <a:xfrm>
            <a:off x="3420291" y="1125843"/>
            <a:ext cx="503637" cy="2937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2" name="Rectangle 11">
            <a:extLst>
              <a:ext uri="{FF2B5EF4-FFF2-40B4-BE49-F238E27FC236}">
                <a16:creationId xmlns:a16="http://schemas.microsoft.com/office/drawing/2014/main" id="{4C955FDF-7C7E-2833-C1F9-2F54233E0715}"/>
              </a:ext>
            </a:extLst>
          </p:cNvPr>
          <p:cNvSpPr/>
          <p:nvPr/>
        </p:nvSpPr>
        <p:spPr>
          <a:xfrm>
            <a:off x="3748476" y="2518715"/>
            <a:ext cx="1179693" cy="2155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3" name="Rectangle 12">
            <a:extLst>
              <a:ext uri="{FF2B5EF4-FFF2-40B4-BE49-F238E27FC236}">
                <a16:creationId xmlns:a16="http://schemas.microsoft.com/office/drawing/2014/main" id="{A48D6AD1-A711-28B3-6AE1-97BC494DABB5}"/>
              </a:ext>
            </a:extLst>
          </p:cNvPr>
          <p:cNvSpPr/>
          <p:nvPr/>
        </p:nvSpPr>
        <p:spPr>
          <a:xfrm>
            <a:off x="3761052" y="3820249"/>
            <a:ext cx="991233" cy="2155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5" name="Rectangle 14">
            <a:extLst>
              <a:ext uri="{FF2B5EF4-FFF2-40B4-BE49-F238E27FC236}">
                <a16:creationId xmlns:a16="http://schemas.microsoft.com/office/drawing/2014/main" id="{919FA224-2E61-68EF-A391-75973A073DE2}"/>
              </a:ext>
            </a:extLst>
          </p:cNvPr>
          <p:cNvSpPr/>
          <p:nvPr/>
        </p:nvSpPr>
        <p:spPr>
          <a:xfrm>
            <a:off x="3764805" y="3357856"/>
            <a:ext cx="735187" cy="2155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688733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The invoice is created and ready to be paid</a:t>
            </a:r>
            <a:endParaRPr lang="LID4096" sz="2600" dirty="0"/>
          </a:p>
        </p:txBody>
      </p:sp>
    </p:spTree>
    <p:extLst>
      <p:ext uri="{BB962C8B-B14F-4D97-AF65-F5344CB8AC3E}">
        <p14:creationId xmlns:p14="http://schemas.microsoft.com/office/powerpoint/2010/main" val="947444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invoice is created and ready to be paid</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403320"/>
          </a:xfrm>
        </p:spPr>
        <p:txBody>
          <a:bodyPr>
            <a:noAutofit/>
          </a:bodyPr>
          <a:lstStyle/>
          <a:p>
            <a:r>
              <a:rPr lang="en-US" sz="1800" dirty="0"/>
              <a:t>The invoice gets created via one of the methods described </a:t>
            </a:r>
            <a:r>
              <a:rPr lang="en-US" sz="1800" u="sng" dirty="0">
                <a:hlinkClick r:id="rId2"/>
              </a:rPr>
              <a:t>here</a:t>
            </a:r>
            <a:r>
              <a:rPr lang="en-US" sz="1800" dirty="0"/>
              <a:t>. </a:t>
            </a:r>
          </a:p>
          <a:p>
            <a:r>
              <a:rPr lang="en-US" sz="1800" dirty="0"/>
              <a:t>In our example we will manually create an invoice for PO-750713 (which has one order, POL-47066, with title “An analysis of recreational sport programs for boys and girls in ages 12 to 14 in Taoyuan City, Taiwan”).</a:t>
            </a:r>
          </a:p>
          <a:p>
            <a:r>
              <a:rPr lang="en-US" sz="1800" dirty="0"/>
              <a:t>The invoice “Payment method” is “Accounting Department”.  </a:t>
            </a:r>
          </a:p>
          <a:p>
            <a:r>
              <a:rPr lang="en-US" sz="1800" dirty="0"/>
              <a:t>See </a:t>
            </a:r>
            <a:r>
              <a:rPr lang="en-US" sz="1800" u="sng" dirty="0">
                <a:hlinkClick r:id="rId3"/>
              </a:rPr>
              <a:t>here</a:t>
            </a:r>
            <a:r>
              <a:rPr lang="en-US" sz="1800" dirty="0"/>
              <a:t> for information about making this the default method payment method.   The next slide shows the invoice header.</a:t>
            </a:r>
          </a:p>
        </p:txBody>
      </p:sp>
    </p:spTree>
    <p:extLst>
      <p:ext uri="{BB962C8B-B14F-4D97-AF65-F5344CB8AC3E}">
        <p14:creationId xmlns:p14="http://schemas.microsoft.com/office/powerpoint/2010/main" val="15517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73B277-D921-27E1-8E39-52C42925063D}"/>
              </a:ext>
            </a:extLst>
          </p:cNvPr>
          <p:cNvPicPr>
            <a:picLocks noChangeAspect="1"/>
          </p:cNvPicPr>
          <p:nvPr/>
        </p:nvPicPr>
        <p:blipFill>
          <a:blip r:embed="rId2"/>
          <a:stretch>
            <a:fillRect/>
          </a:stretch>
        </p:blipFill>
        <p:spPr>
          <a:xfrm>
            <a:off x="0" y="1370069"/>
            <a:ext cx="9144000" cy="240336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invoice is created and ready to be paid</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a:normAutofit lnSpcReduction="10000"/>
          </a:bodyPr>
          <a:lstStyle/>
          <a:p>
            <a:pPr marL="285750" indent="-285750"/>
            <a:r>
              <a:rPr lang="en-US" dirty="0"/>
              <a:t>The invoice header</a:t>
            </a:r>
          </a:p>
        </p:txBody>
      </p:sp>
      <p:sp>
        <p:nvSpPr>
          <p:cNvPr id="6" name="Rectangle 5">
            <a:extLst>
              <a:ext uri="{FF2B5EF4-FFF2-40B4-BE49-F238E27FC236}">
                <a16:creationId xmlns:a16="http://schemas.microsoft.com/office/drawing/2014/main" id="{8D175EED-5D79-2F52-BC7C-66AEBFD1C4D5}"/>
              </a:ext>
            </a:extLst>
          </p:cNvPr>
          <p:cNvSpPr/>
          <p:nvPr/>
        </p:nvSpPr>
        <p:spPr>
          <a:xfrm>
            <a:off x="4067944" y="3003798"/>
            <a:ext cx="1942947" cy="1944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196960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1800" dirty="0"/>
              <a:t>Introduction</a:t>
            </a:r>
            <a:endParaRPr lang="en-IL" sz="1800" dirty="0"/>
          </a:p>
          <a:p>
            <a:pPr>
              <a:lnSpc>
                <a:spcPct val="90000"/>
              </a:lnSpc>
            </a:pPr>
            <a:r>
              <a:rPr lang="en-US" sz="1800" dirty="0"/>
              <a:t>The settings</a:t>
            </a:r>
          </a:p>
          <a:p>
            <a:pPr>
              <a:lnSpc>
                <a:spcPct val="90000"/>
              </a:lnSpc>
            </a:pPr>
            <a:r>
              <a:rPr lang="en-US" sz="1800" dirty="0"/>
              <a:t>The integration profile</a:t>
            </a:r>
          </a:p>
          <a:p>
            <a:pPr>
              <a:lnSpc>
                <a:spcPct val="90000"/>
              </a:lnSpc>
            </a:pPr>
            <a:r>
              <a:rPr lang="en-US" sz="1800" dirty="0"/>
              <a:t>The invoice is created and ready to be paid</a:t>
            </a:r>
          </a:p>
          <a:p>
            <a:pPr>
              <a:lnSpc>
                <a:spcPct val="90000"/>
              </a:lnSpc>
            </a:pPr>
            <a:r>
              <a:rPr lang="en-US" sz="1800" dirty="0"/>
              <a:t>Invoice is exported to the finance system</a:t>
            </a:r>
          </a:p>
          <a:p>
            <a:pPr>
              <a:lnSpc>
                <a:spcPct val="90000"/>
              </a:lnSpc>
            </a:pPr>
            <a:r>
              <a:rPr lang="en-US" sz="1800" dirty="0"/>
              <a:t>Payment status imported from Finance System invoice closed</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E4F700-F312-EF46-A879-F1E9C9178752}"/>
              </a:ext>
            </a:extLst>
          </p:cNvPr>
          <p:cNvPicPr>
            <a:picLocks noChangeAspect="1"/>
          </p:cNvPicPr>
          <p:nvPr/>
        </p:nvPicPr>
        <p:blipFill>
          <a:blip r:embed="rId2"/>
          <a:stretch>
            <a:fillRect/>
          </a:stretch>
        </p:blipFill>
        <p:spPr>
          <a:xfrm>
            <a:off x="0" y="2184612"/>
            <a:ext cx="9144000" cy="240336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invoice is created and ready to be paid</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5"/>
            <a:ext cx="8282085" cy="1171073"/>
          </a:xfrm>
        </p:spPr>
        <p:txBody>
          <a:bodyPr>
            <a:normAutofit fontScale="92500"/>
          </a:bodyPr>
          <a:lstStyle/>
          <a:p>
            <a:pPr marL="285750" indent="-285750"/>
            <a:r>
              <a:rPr lang="en-US" sz="2000" dirty="0"/>
              <a:t>Note that the invoice is in status “Approved”. There is an optional step to first make it need to be approved before the invoice is “Ready to be Paid”.  This is dependent on the Invoice Approval Rules.  See </a:t>
            </a:r>
            <a:r>
              <a:rPr lang="en-US" sz="2000" u="sng" dirty="0">
                <a:hlinkClick r:id="rId3"/>
              </a:rPr>
              <a:t>here</a:t>
            </a:r>
            <a:r>
              <a:rPr lang="en-US" sz="2000" dirty="0"/>
              <a:t> for more about these rules.</a:t>
            </a:r>
          </a:p>
        </p:txBody>
      </p:sp>
      <p:sp>
        <p:nvSpPr>
          <p:cNvPr id="4" name="Rectangle 3">
            <a:extLst>
              <a:ext uri="{FF2B5EF4-FFF2-40B4-BE49-F238E27FC236}">
                <a16:creationId xmlns:a16="http://schemas.microsoft.com/office/drawing/2014/main" id="{0DA36928-F6FA-3749-967E-8595937BE37A}"/>
              </a:ext>
            </a:extLst>
          </p:cNvPr>
          <p:cNvSpPr/>
          <p:nvPr/>
        </p:nvSpPr>
        <p:spPr>
          <a:xfrm>
            <a:off x="7884368" y="3386293"/>
            <a:ext cx="533604" cy="337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407653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4341-220C-A57B-7A1E-C31E180EF12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991FF3E-2DD2-6A39-917F-23153B5CED8E}"/>
              </a:ext>
            </a:extLst>
          </p:cNvPr>
          <p:cNvPicPr>
            <a:picLocks noChangeAspect="1"/>
          </p:cNvPicPr>
          <p:nvPr/>
        </p:nvPicPr>
        <p:blipFill>
          <a:blip r:embed="rId2"/>
          <a:stretch>
            <a:fillRect/>
          </a:stretch>
        </p:blipFill>
        <p:spPr>
          <a:xfrm>
            <a:off x="0" y="2072731"/>
            <a:ext cx="9144000" cy="998038"/>
          </a:xfrm>
          <a:prstGeom prst="rect">
            <a:avLst/>
          </a:prstGeom>
          <a:ln>
            <a:solidFill>
              <a:schemeClr val="accent1"/>
            </a:solidFill>
          </a:ln>
        </p:spPr>
      </p:pic>
      <p:sp>
        <p:nvSpPr>
          <p:cNvPr id="3" name="Title 2">
            <a:extLst>
              <a:ext uri="{FF2B5EF4-FFF2-40B4-BE49-F238E27FC236}">
                <a16:creationId xmlns:a16="http://schemas.microsoft.com/office/drawing/2014/main" id="{FF06A0BF-7B0A-DE98-6A32-2C9B05EF8006}"/>
              </a:ext>
            </a:extLst>
          </p:cNvPr>
          <p:cNvSpPr>
            <a:spLocks noGrp="1"/>
          </p:cNvSpPr>
          <p:nvPr>
            <p:ph type="title"/>
          </p:nvPr>
        </p:nvSpPr>
        <p:spPr/>
        <p:txBody>
          <a:bodyPr>
            <a:normAutofit/>
          </a:bodyPr>
          <a:lstStyle/>
          <a:p>
            <a:r>
              <a:rPr lang="en-US" dirty="0"/>
              <a:t>The invoice is created and ready to be paid</a:t>
            </a:r>
          </a:p>
        </p:txBody>
      </p:sp>
      <p:sp>
        <p:nvSpPr>
          <p:cNvPr id="16" name="Content Placeholder 5">
            <a:extLst>
              <a:ext uri="{FF2B5EF4-FFF2-40B4-BE49-F238E27FC236}">
                <a16:creationId xmlns:a16="http://schemas.microsoft.com/office/drawing/2014/main" id="{082D2EB7-300E-4CE4-5801-77FBE1660D65}"/>
              </a:ext>
            </a:extLst>
          </p:cNvPr>
          <p:cNvSpPr>
            <a:spLocks noGrp="1"/>
          </p:cNvSpPr>
          <p:nvPr>
            <p:ph idx="1"/>
          </p:nvPr>
        </p:nvSpPr>
        <p:spPr>
          <a:xfrm>
            <a:off x="359532" y="843558"/>
            <a:ext cx="8424936" cy="958004"/>
          </a:xfrm>
        </p:spPr>
        <p:txBody>
          <a:bodyPr>
            <a:normAutofit/>
          </a:bodyPr>
          <a:lstStyle/>
          <a:p>
            <a:pPr marL="285750" indent="-285750"/>
            <a:r>
              <a:rPr lang="en-US" sz="1800" dirty="0"/>
              <a:t>The invoice is in status “Ready to be paid”</a:t>
            </a:r>
          </a:p>
        </p:txBody>
      </p:sp>
      <p:sp>
        <p:nvSpPr>
          <p:cNvPr id="6" name="Rectangle 5">
            <a:extLst>
              <a:ext uri="{FF2B5EF4-FFF2-40B4-BE49-F238E27FC236}">
                <a16:creationId xmlns:a16="http://schemas.microsoft.com/office/drawing/2014/main" id="{C96D19FC-D636-B538-733E-7B40FB7C0E92}"/>
              </a:ext>
            </a:extLst>
          </p:cNvPr>
          <p:cNvSpPr/>
          <p:nvPr/>
        </p:nvSpPr>
        <p:spPr>
          <a:xfrm>
            <a:off x="2267744" y="2643759"/>
            <a:ext cx="100811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a:p>
        </p:txBody>
      </p:sp>
    </p:spTree>
    <p:extLst>
      <p:ext uri="{BB962C8B-B14F-4D97-AF65-F5344CB8AC3E}">
        <p14:creationId xmlns:p14="http://schemas.microsoft.com/office/powerpoint/2010/main" val="3654848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Invoice is exported to the finance system</a:t>
            </a:r>
          </a:p>
        </p:txBody>
      </p:sp>
    </p:spTree>
    <p:extLst>
      <p:ext uri="{BB962C8B-B14F-4D97-AF65-F5344CB8AC3E}">
        <p14:creationId xmlns:p14="http://schemas.microsoft.com/office/powerpoint/2010/main" val="529348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6BD7A1-A10B-DFB8-FA26-741EDE23ACDE}"/>
              </a:ext>
            </a:extLst>
          </p:cNvPr>
          <p:cNvPicPr>
            <a:picLocks noChangeAspect="1"/>
          </p:cNvPicPr>
          <p:nvPr/>
        </p:nvPicPr>
        <p:blipFill>
          <a:blip r:embed="rId2"/>
          <a:stretch>
            <a:fillRect/>
          </a:stretch>
        </p:blipFill>
        <p:spPr>
          <a:xfrm>
            <a:off x="0" y="1913655"/>
            <a:ext cx="9144000" cy="18822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Invoice is exported to the finance system</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747136"/>
          </a:xfrm>
        </p:spPr>
        <p:txBody>
          <a:bodyPr>
            <a:normAutofit/>
          </a:bodyPr>
          <a:lstStyle/>
          <a:p>
            <a:r>
              <a:rPr lang="en-US" sz="1800" dirty="0"/>
              <a:t>Now the invoice will be exported.  See </a:t>
            </a:r>
            <a:r>
              <a:rPr lang="en-US" sz="1800" u="sng" dirty="0">
                <a:hlinkClick r:id="rId3"/>
              </a:rPr>
              <a:t>here</a:t>
            </a:r>
            <a:r>
              <a:rPr lang="en-US" sz="1800" dirty="0"/>
              <a:t> for more information.</a:t>
            </a:r>
          </a:p>
          <a:p>
            <a:r>
              <a:rPr lang="en-US" sz="1800" dirty="0"/>
              <a:t>The job “Export Invoices for Payment” is run as defined in the integration profile which we saw above.  </a:t>
            </a:r>
          </a:p>
        </p:txBody>
      </p:sp>
      <p:sp>
        <p:nvSpPr>
          <p:cNvPr id="6" name="Rectangle 5">
            <a:extLst>
              <a:ext uri="{FF2B5EF4-FFF2-40B4-BE49-F238E27FC236}">
                <a16:creationId xmlns:a16="http://schemas.microsoft.com/office/drawing/2014/main" id="{2443A76C-0F72-BBDA-775C-459EED3966E2}"/>
              </a:ext>
            </a:extLst>
          </p:cNvPr>
          <p:cNvSpPr/>
          <p:nvPr/>
        </p:nvSpPr>
        <p:spPr>
          <a:xfrm>
            <a:off x="1331640" y="3539041"/>
            <a:ext cx="23762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1903028-A441-2CB4-EF44-F627E3B6B741}"/>
              </a:ext>
            </a:extLst>
          </p:cNvPr>
          <p:cNvSpPr/>
          <p:nvPr/>
        </p:nvSpPr>
        <p:spPr>
          <a:xfrm>
            <a:off x="6300192" y="3539041"/>
            <a:ext cx="1152128" cy="2568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707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8E1D3A-BE09-ED8E-AD71-F7A48668F6E9}"/>
              </a:ext>
            </a:extLst>
          </p:cNvPr>
          <p:cNvPicPr>
            <a:picLocks noChangeAspect="1"/>
          </p:cNvPicPr>
          <p:nvPr/>
        </p:nvPicPr>
        <p:blipFill>
          <a:blip r:embed="rId2"/>
          <a:stretch>
            <a:fillRect/>
          </a:stretch>
        </p:blipFill>
        <p:spPr>
          <a:xfrm>
            <a:off x="0" y="2792293"/>
            <a:ext cx="9144000" cy="165166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Invoice is exported to the finance system</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819144"/>
          </a:xfrm>
        </p:spPr>
        <p:txBody>
          <a:bodyPr>
            <a:normAutofit/>
          </a:bodyPr>
          <a:lstStyle/>
          <a:p>
            <a:pPr marL="285750" indent="-285750"/>
            <a:r>
              <a:rPr lang="en-US" sz="2000" dirty="0"/>
              <a:t>The file of the invoice is then on the ftp server for the finance department to take.</a:t>
            </a:r>
          </a:p>
          <a:p>
            <a:pPr marL="285750" indent="-285750"/>
            <a:r>
              <a:rPr lang="en-US" sz="2000" dirty="0"/>
              <a:t>In this case the file is called 8309358310000121-1764762880459.xml and you can see the actual file </a:t>
            </a:r>
            <a:r>
              <a:rPr lang="en-US" sz="2000" dirty="0">
                <a:hlinkClick r:id="rId3"/>
              </a:rPr>
              <a:t>here</a:t>
            </a:r>
            <a:r>
              <a:rPr lang="en-US" sz="2000" dirty="0"/>
              <a:t>.</a:t>
            </a:r>
          </a:p>
          <a:p>
            <a:pPr marL="285750" indent="-285750"/>
            <a:r>
              <a:rPr lang="en-US" sz="2000" dirty="0"/>
              <a:t>See also the Data Dictionary (based on </a:t>
            </a:r>
            <a:r>
              <a:rPr lang="en-US" sz="2000" dirty="0" err="1"/>
              <a:t>xsd</a:t>
            </a:r>
            <a:r>
              <a:rPr lang="en-US" sz="2000" dirty="0"/>
              <a:t>) for the invoice export </a:t>
            </a:r>
            <a:r>
              <a:rPr lang="en-US" sz="2000" dirty="0">
                <a:hlinkClick r:id="rId4"/>
              </a:rPr>
              <a:t>here</a:t>
            </a:r>
            <a:r>
              <a:rPr lang="en-US" sz="2000" dirty="0"/>
              <a:t>.</a:t>
            </a:r>
          </a:p>
        </p:txBody>
      </p:sp>
      <p:sp>
        <p:nvSpPr>
          <p:cNvPr id="4" name="Rectangle 3">
            <a:extLst>
              <a:ext uri="{FF2B5EF4-FFF2-40B4-BE49-F238E27FC236}">
                <a16:creationId xmlns:a16="http://schemas.microsoft.com/office/drawing/2014/main" id="{51EEDFE8-FE04-5742-F1F2-6F04245A5323}"/>
              </a:ext>
            </a:extLst>
          </p:cNvPr>
          <p:cNvSpPr/>
          <p:nvPr/>
        </p:nvSpPr>
        <p:spPr>
          <a:xfrm>
            <a:off x="4309" y="4059033"/>
            <a:ext cx="2983516" cy="3318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7" name="Rectangle 6">
            <a:extLst>
              <a:ext uri="{FF2B5EF4-FFF2-40B4-BE49-F238E27FC236}">
                <a16:creationId xmlns:a16="http://schemas.microsoft.com/office/drawing/2014/main" id="{64FEF64B-EA51-41CF-07D7-4A2B60095B6F}"/>
              </a:ext>
            </a:extLst>
          </p:cNvPr>
          <p:cNvSpPr/>
          <p:nvPr/>
        </p:nvSpPr>
        <p:spPr>
          <a:xfrm>
            <a:off x="4309" y="2792293"/>
            <a:ext cx="2983516" cy="3318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130197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39A908-2825-75A6-C6AC-EDAA542781B5}"/>
              </a:ext>
            </a:extLst>
          </p:cNvPr>
          <p:cNvPicPr>
            <a:picLocks noChangeAspect="1"/>
          </p:cNvPicPr>
          <p:nvPr/>
        </p:nvPicPr>
        <p:blipFill>
          <a:blip r:embed="rId2"/>
          <a:stretch>
            <a:fillRect/>
          </a:stretch>
        </p:blipFill>
        <p:spPr>
          <a:xfrm>
            <a:off x="0" y="2057673"/>
            <a:ext cx="9144000" cy="102815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Invoice is exported to the finance system</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955048"/>
          </a:xfrm>
        </p:spPr>
        <p:txBody>
          <a:bodyPr>
            <a:normAutofit/>
          </a:bodyPr>
          <a:lstStyle/>
          <a:p>
            <a:r>
              <a:rPr lang="en-US" sz="2000" dirty="0"/>
              <a:t>Because the job “Export Invoices for Payment” has run the invoice changes status from “Ready to be paid” to status “Waiting for Payment”</a:t>
            </a:r>
          </a:p>
          <a:p>
            <a:endParaRPr lang="en-US" sz="2000" dirty="0"/>
          </a:p>
        </p:txBody>
      </p:sp>
      <p:sp>
        <p:nvSpPr>
          <p:cNvPr id="5" name="Rectangle 4">
            <a:extLst>
              <a:ext uri="{FF2B5EF4-FFF2-40B4-BE49-F238E27FC236}">
                <a16:creationId xmlns:a16="http://schemas.microsoft.com/office/drawing/2014/main" id="{C116341A-F81D-8FDC-DCD9-B8423A27A9FA}"/>
              </a:ext>
            </a:extLst>
          </p:cNvPr>
          <p:cNvSpPr/>
          <p:nvPr/>
        </p:nvSpPr>
        <p:spPr>
          <a:xfrm>
            <a:off x="2195736" y="2618518"/>
            <a:ext cx="1080120" cy="3132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814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 y="3319778"/>
            <a:ext cx="9144000" cy="1240583"/>
          </a:xfrm>
        </p:spPr>
        <p:txBody>
          <a:bodyPr/>
          <a:lstStyle/>
          <a:p>
            <a:r>
              <a:rPr lang="en-US" sz="2600" dirty="0"/>
              <a:t>Payment status imported from Finance System invoice closed</a:t>
            </a:r>
            <a:endParaRPr lang="LID4096" sz="2600" dirty="0"/>
          </a:p>
        </p:txBody>
      </p:sp>
    </p:spTree>
    <p:extLst>
      <p:ext uri="{BB962C8B-B14F-4D97-AF65-F5344CB8AC3E}">
        <p14:creationId xmlns:p14="http://schemas.microsoft.com/office/powerpoint/2010/main" val="1354717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Now the invoice information is imported from the finance system.  See </a:t>
            </a:r>
            <a:r>
              <a:rPr lang="en-US" sz="1800" u="sng" dirty="0">
                <a:hlinkClick r:id="rId2"/>
              </a:rPr>
              <a:t>here</a:t>
            </a:r>
            <a:r>
              <a:rPr lang="en-US" sz="1800" dirty="0"/>
              <a:t> for more information about the invoice import.  </a:t>
            </a:r>
          </a:p>
          <a:p>
            <a:r>
              <a:rPr lang="en-US" sz="1800" dirty="0"/>
              <a:t>The Finance system has paid the invoice and returns an xml file back to the defined directory on the ftp server with the payment status PAID.</a:t>
            </a:r>
          </a:p>
          <a:p>
            <a:endParaRPr lang="en-US" sz="1800" dirty="0"/>
          </a:p>
        </p:txBody>
      </p:sp>
    </p:spTree>
    <p:extLst>
      <p:ext uri="{BB962C8B-B14F-4D97-AF65-F5344CB8AC3E}">
        <p14:creationId xmlns:p14="http://schemas.microsoft.com/office/powerpoint/2010/main" val="2281969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The important tag in the xml is this:  </a:t>
            </a:r>
          </a:p>
          <a:p>
            <a:pPr marL="0" indent="0">
              <a:buNone/>
            </a:pPr>
            <a:r>
              <a:rPr lang="en-US" sz="1800" dirty="0"/>
              <a:t>    </a:t>
            </a:r>
            <a:r>
              <a:rPr lang="en-US" sz="1800" dirty="0">
                <a:latin typeface="Courier New" panose="02070309020205020404" pitchFamily="49" charset="0"/>
                <a:cs typeface="Courier New" panose="02070309020205020404" pitchFamily="49" charset="0"/>
              </a:rPr>
              <a:t>&lt;</a:t>
            </a:r>
            <a:r>
              <a:rPr lang="en-US" sz="1800" dirty="0" err="1">
                <a:latin typeface="Courier New" panose="02070309020205020404" pitchFamily="49" charset="0"/>
                <a:cs typeface="Courier New" panose="02070309020205020404" pitchFamily="49" charset="0"/>
              </a:rPr>
              <a:t>xb:payment_status</a:t>
            </a:r>
            <a:r>
              <a:rPr lang="en-US" sz="1800" dirty="0">
                <a:latin typeface="Courier New" panose="02070309020205020404" pitchFamily="49" charset="0"/>
                <a:cs typeface="Courier New" panose="02070309020205020404" pitchFamily="49" charset="0"/>
              </a:rPr>
              <a:t>&gt;PAID&lt;/</a:t>
            </a:r>
            <a:r>
              <a:rPr lang="en-US" sz="1800" dirty="0" err="1">
                <a:latin typeface="Courier New" panose="02070309020205020404" pitchFamily="49" charset="0"/>
                <a:cs typeface="Courier New" panose="02070309020205020404" pitchFamily="49" charset="0"/>
              </a:rPr>
              <a:t>xb:payment_status</a:t>
            </a:r>
            <a:r>
              <a:rPr lang="en-US" sz="1800" dirty="0">
                <a:latin typeface="Courier New" panose="02070309020205020404" pitchFamily="49" charset="0"/>
                <a:cs typeface="Courier New" panose="02070309020205020404" pitchFamily="49" charset="0"/>
              </a:rPr>
              <a:t>&gt;</a:t>
            </a:r>
          </a:p>
          <a:p>
            <a:endParaRPr lang="en-US" sz="1800" dirty="0"/>
          </a:p>
          <a:p>
            <a:r>
              <a:rPr lang="en-US" sz="1800" dirty="0"/>
              <a:t>If the invoice is rejected by the finance department then the invoice xml should have this:</a:t>
            </a:r>
          </a:p>
          <a:p>
            <a:pPr marL="0" indent="0">
              <a:buNone/>
            </a:pPr>
            <a:r>
              <a:rPr lang="en-US" sz="1800" dirty="0">
                <a:latin typeface="Courier New" panose="02070309020205020404" pitchFamily="49" charset="0"/>
                <a:cs typeface="Courier New" panose="02070309020205020404" pitchFamily="49" charset="0"/>
              </a:rPr>
              <a:t>  &lt;</a:t>
            </a:r>
            <a:r>
              <a:rPr lang="en-US" sz="1800" dirty="0" err="1">
                <a:latin typeface="Courier New" panose="02070309020205020404" pitchFamily="49" charset="0"/>
                <a:cs typeface="Courier New" panose="02070309020205020404" pitchFamily="49" charset="0"/>
              </a:rPr>
              <a:t>xb:payment_status</a:t>
            </a:r>
            <a:r>
              <a:rPr lang="en-US" sz="1800" dirty="0">
                <a:latin typeface="Courier New" panose="02070309020205020404" pitchFamily="49" charset="0"/>
                <a:cs typeface="Courier New" panose="02070309020205020404" pitchFamily="49" charset="0"/>
              </a:rPr>
              <a:t>&gt;REJECTED&lt;/</a:t>
            </a:r>
            <a:r>
              <a:rPr lang="en-US" sz="1800" dirty="0" err="1">
                <a:latin typeface="Courier New" panose="02070309020205020404" pitchFamily="49" charset="0"/>
                <a:cs typeface="Courier New" panose="02070309020205020404" pitchFamily="49" charset="0"/>
              </a:rPr>
              <a:t>xb:payment_status</a:t>
            </a:r>
            <a:r>
              <a:rPr lang="en-US" sz="1800" dirty="0">
                <a:latin typeface="Courier New" panose="02070309020205020404" pitchFamily="49" charset="0"/>
                <a:cs typeface="Courier New" panose="02070309020205020404" pitchFamily="49" charset="0"/>
              </a:rPr>
              <a:t>&gt;</a:t>
            </a:r>
          </a:p>
          <a:p>
            <a:endParaRPr lang="en-US" sz="1800" dirty="0"/>
          </a:p>
          <a:p>
            <a:r>
              <a:rPr lang="en-US" sz="1800" dirty="0"/>
              <a:t>The xml should also have the unique identifier of the invoice.  It was included also in the export. </a:t>
            </a:r>
          </a:p>
        </p:txBody>
      </p:sp>
    </p:spTree>
    <p:extLst>
      <p:ext uri="{BB962C8B-B14F-4D97-AF65-F5344CB8AC3E}">
        <p14:creationId xmlns:p14="http://schemas.microsoft.com/office/powerpoint/2010/main" val="1135368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0CFB2-FFFA-2F61-0144-29DACBF0D61B}"/>
              </a:ext>
            </a:extLst>
          </p:cNvPr>
          <p:cNvPicPr>
            <a:picLocks noChangeAspect="1"/>
          </p:cNvPicPr>
          <p:nvPr/>
        </p:nvPicPr>
        <p:blipFill>
          <a:blip r:embed="rId2"/>
          <a:stretch>
            <a:fillRect/>
          </a:stretch>
        </p:blipFill>
        <p:spPr>
          <a:xfrm>
            <a:off x="0" y="2449526"/>
            <a:ext cx="9144000" cy="2426480"/>
          </a:xfrm>
          <a:prstGeom prst="rect">
            <a:avLst/>
          </a:prstGeom>
          <a:ln>
            <a:solidFill>
              <a:schemeClr val="accent1"/>
            </a:solidFill>
          </a:ln>
        </p:spPr>
      </p:pic>
      <p:pic>
        <p:nvPicPr>
          <p:cNvPr id="8" name="Picture 7">
            <a:extLst>
              <a:ext uri="{FF2B5EF4-FFF2-40B4-BE49-F238E27FC236}">
                <a16:creationId xmlns:a16="http://schemas.microsoft.com/office/drawing/2014/main" id="{535A5C2E-42BA-7ABF-27E5-82D7B87105FA}"/>
              </a:ext>
            </a:extLst>
          </p:cNvPr>
          <p:cNvPicPr>
            <a:picLocks noChangeAspect="1"/>
          </p:cNvPicPr>
          <p:nvPr/>
        </p:nvPicPr>
        <p:blipFill>
          <a:blip r:embed="rId3"/>
          <a:stretch>
            <a:fillRect/>
          </a:stretch>
        </p:blipFill>
        <p:spPr>
          <a:xfrm>
            <a:off x="880547" y="987574"/>
            <a:ext cx="7382905" cy="85737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27534"/>
            <a:ext cx="8424936" cy="504055"/>
          </a:xfrm>
        </p:spPr>
        <p:txBody>
          <a:bodyPr>
            <a:normAutofit/>
          </a:bodyPr>
          <a:lstStyle/>
          <a:p>
            <a:r>
              <a:rPr lang="en-US" sz="1800" dirty="0"/>
              <a:t>Here is the unique identifier of the invoice from the export.  </a:t>
            </a:r>
          </a:p>
          <a:p>
            <a:endParaRPr lang="en-US" sz="1800" dirty="0"/>
          </a:p>
        </p:txBody>
      </p:sp>
      <p:sp>
        <p:nvSpPr>
          <p:cNvPr id="2" name="Content Placeholder 3">
            <a:extLst>
              <a:ext uri="{FF2B5EF4-FFF2-40B4-BE49-F238E27FC236}">
                <a16:creationId xmlns:a16="http://schemas.microsoft.com/office/drawing/2014/main" id="{FCB5E9AE-414F-DEAD-D58F-F7FE79280BC0}"/>
              </a:ext>
            </a:extLst>
          </p:cNvPr>
          <p:cNvSpPr txBox="1">
            <a:spLocks/>
          </p:cNvSpPr>
          <p:nvPr/>
        </p:nvSpPr>
        <p:spPr>
          <a:xfrm>
            <a:off x="395536" y="1995686"/>
            <a:ext cx="8424936" cy="50405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Here is the unique identifier of the invoice in the UI.  </a:t>
            </a:r>
          </a:p>
        </p:txBody>
      </p:sp>
      <p:sp>
        <p:nvSpPr>
          <p:cNvPr id="7" name="Rectangle 6">
            <a:extLst>
              <a:ext uri="{FF2B5EF4-FFF2-40B4-BE49-F238E27FC236}">
                <a16:creationId xmlns:a16="http://schemas.microsoft.com/office/drawing/2014/main" id="{43DBED39-246C-425C-A670-3A2ACA9F1CD3}"/>
              </a:ext>
            </a:extLst>
          </p:cNvPr>
          <p:cNvSpPr/>
          <p:nvPr/>
        </p:nvSpPr>
        <p:spPr>
          <a:xfrm>
            <a:off x="1259632" y="1360245"/>
            <a:ext cx="6408712" cy="2879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10" name="Rectangle 9">
            <a:extLst>
              <a:ext uri="{FF2B5EF4-FFF2-40B4-BE49-F238E27FC236}">
                <a16:creationId xmlns:a16="http://schemas.microsoft.com/office/drawing/2014/main" id="{182C576D-CD3F-C670-0835-A0E3F7A86CF2}"/>
              </a:ext>
            </a:extLst>
          </p:cNvPr>
          <p:cNvSpPr/>
          <p:nvPr/>
        </p:nvSpPr>
        <p:spPr>
          <a:xfrm>
            <a:off x="7812360" y="2795766"/>
            <a:ext cx="1008112" cy="2800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Tree>
    <p:extLst>
      <p:ext uri="{BB962C8B-B14F-4D97-AF65-F5344CB8AC3E}">
        <p14:creationId xmlns:p14="http://schemas.microsoft.com/office/powerpoint/2010/main" val="2467024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The invoice information in xml format is put on the ftp server by the finance system.</a:t>
            </a:r>
          </a:p>
          <a:p>
            <a:endParaRPr lang="en-US" sz="1800" dirty="0"/>
          </a:p>
          <a:p>
            <a:r>
              <a:rPr lang="en-US" sz="1800" dirty="0"/>
              <a:t>The file is called 8309358310000121-1764762880459-import-approval.xml and you can see the actual file </a:t>
            </a:r>
            <a:r>
              <a:rPr lang="en-US" sz="1800" u="sng" dirty="0">
                <a:hlinkClick r:id="rId2"/>
              </a:rPr>
              <a:t>here</a:t>
            </a:r>
            <a:r>
              <a:rPr lang="en-US" sz="1800" u="sng" dirty="0"/>
              <a:t> </a:t>
            </a:r>
            <a:r>
              <a:rPr lang="en-US" sz="1800" dirty="0"/>
              <a:t> (or on next slide)</a:t>
            </a:r>
          </a:p>
          <a:p>
            <a:r>
              <a:rPr lang="en-US" sz="1800" dirty="0"/>
              <a:t>See also the Data Dictionary (based on </a:t>
            </a:r>
            <a:r>
              <a:rPr lang="en-US" sz="1800" dirty="0" err="1"/>
              <a:t>xsd</a:t>
            </a:r>
            <a:r>
              <a:rPr lang="en-US" sz="1800" dirty="0"/>
              <a:t>) for the invoice import </a:t>
            </a:r>
            <a:r>
              <a:rPr lang="en-US" sz="1800" u="sng" dirty="0">
                <a:hlinkClick r:id="rId3"/>
              </a:rPr>
              <a:t>here</a:t>
            </a:r>
            <a:r>
              <a:rPr lang="en-US" sz="1800" dirty="0"/>
              <a:t>.</a:t>
            </a:r>
          </a:p>
        </p:txBody>
      </p:sp>
    </p:spTree>
    <p:extLst>
      <p:ext uri="{BB962C8B-B14F-4D97-AF65-F5344CB8AC3E}">
        <p14:creationId xmlns:p14="http://schemas.microsoft.com/office/powerpoint/2010/main" val="4048764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8DE9F-D671-0246-E2C3-19C23B58EB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6836B7-4529-C75C-5A6C-706FB56B0A43}"/>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6" name="TextBox 5">
            <a:extLst>
              <a:ext uri="{FF2B5EF4-FFF2-40B4-BE49-F238E27FC236}">
                <a16:creationId xmlns:a16="http://schemas.microsoft.com/office/drawing/2014/main" id="{AFEAE335-1B87-41A1-527A-801E89A2EFA7}"/>
              </a:ext>
            </a:extLst>
          </p:cNvPr>
          <p:cNvSpPr txBox="1"/>
          <p:nvPr/>
        </p:nvSpPr>
        <p:spPr>
          <a:xfrm>
            <a:off x="251520" y="771550"/>
            <a:ext cx="8280920" cy="3600986"/>
          </a:xfrm>
          <a:prstGeom prst="rect">
            <a:avLst/>
          </a:prstGeom>
          <a:noFill/>
          <a:ln>
            <a:solidFill>
              <a:schemeClr val="accent1"/>
            </a:solidFill>
          </a:ln>
        </p:spPr>
        <p:txBody>
          <a:bodyPr wrap="square" rtlCol="0">
            <a:spAutoFit/>
          </a:bodyPr>
          <a:lstStyle/>
          <a:p>
            <a:r>
              <a:rPr lang="en-US" sz="1200" dirty="0"/>
              <a:t>&lt;?xml version="1.0" encoding="UTF-8"?&gt;</a:t>
            </a:r>
          </a:p>
          <a:p>
            <a:r>
              <a:rPr lang="en-US" sz="1200" dirty="0"/>
              <a:t>&lt;</a:t>
            </a:r>
            <a:r>
              <a:rPr lang="en-US" sz="1200" dirty="0" err="1"/>
              <a:t>xb:payment_confirmation_data</a:t>
            </a:r>
            <a:r>
              <a:rPr lang="en-US" sz="1200" dirty="0"/>
              <a:t> </a:t>
            </a:r>
            <a:r>
              <a:rPr lang="en-US" sz="1200" dirty="0" err="1"/>
              <a:t>xmlns:xb</a:t>
            </a:r>
            <a:r>
              <a:rPr lang="en-US" sz="1200" dirty="0"/>
              <a:t>="http://com/exlibris/repository/acq/xmlbeans"&gt;</a:t>
            </a:r>
          </a:p>
          <a:p>
            <a:r>
              <a:rPr lang="en-US" sz="1200" dirty="0"/>
              <a:t>  &lt;</a:t>
            </a:r>
            <a:r>
              <a:rPr lang="en-US" sz="1200" dirty="0" err="1"/>
              <a:t>xb:invoice_list</a:t>
            </a:r>
            <a:r>
              <a:rPr lang="en-US" sz="1200" dirty="0"/>
              <a:t>&gt;</a:t>
            </a:r>
          </a:p>
          <a:p>
            <a:r>
              <a:rPr lang="en-US" sz="1200" dirty="0"/>
              <a:t>    &lt;</a:t>
            </a:r>
            <a:r>
              <a:rPr lang="en-US" sz="1200" dirty="0" err="1"/>
              <a:t>xb:invoice</a:t>
            </a:r>
            <a:r>
              <a:rPr lang="en-US" sz="1200" dirty="0"/>
              <a:t>&gt;</a:t>
            </a:r>
          </a:p>
          <a:p>
            <a:r>
              <a:rPr lang="en-US" sz="1200" dirty="0"/>
              <a:t>      &lt;</a:t>
            </a:r>
            <a:r>
              <a:rPr lang="en-US" sz="1200" dirty="0" err="1"/>
              <a:t>xb:vendor_code</a:t>
            </a:r>
            <a:r>
              <a:rPr lang="en-US" sz="1200" dirty="0"/>
              <a:t>&gt;ACHEN&lt;/</a:t>
            </a:r>
            <a:r>
              <a:rPr lang="en-US" sz="1200" dirty="0" err="1"/>
              <a:t>xb:vendor_code</a:t>
            </a:r>
            <a:r>
              <a:rPr lang="en-US" sz="1200" dirty="0"/>
              <a:t>&gt;</a:t>
            </a:r>
          </a:p>
          <a:p>
            <a:r>
              <a:rPr lang="en-US" sz="1200" dirty="0"/>
              <a:t>      &lt;</a:t>
            </a:r>
            <a:r>
              <a:rPr lang="en-US" sz="1200" dirty="0" err="1"/>
              <a:t>xb:invoice_number</a:t>
            </a:r>
            <a:r>
              <a:rPr lang="en-US" sz="1200" dirty="0"/>
              <a:t>&gt;PO-750713&lt;/</a:t>
            </a:r>
            <a:r>
              <a:rPr lang="en-US" sz="1200" dirty="0" err="1"/>
              <a:t>xb:invoice_number</a:t>
            </a:r>
            <a:r>
              <a:rPr lang="en-US" sz="1200" dirty="0"/>
              <a:t>&gt;</a:t>
            </a:r>
          </a:p>
          <a:p>
            <a:r>
              <a:rPr lang="en-US" sz="1200" dirty="0"/>
              <a:t>      &lt;</a:t>
            </a:r>
            <a:r>
              <a:rPr lang="en-US" sz="1200" dirty="0" err="1"/>
              <a:t>xb:unique_identifier</a:t>
            </a:r>
            <a:r>
              <a:rPr lang="en-US" sz="1200" dirty="0"/>
              <a:t>&gt;8309356370000121&lt;/</a:t>
            </a:r>
            <a:r>
              <a:rPr lang="en-US" sz="1200" dirty="0" err="1"/>
              <a:t>xb:unique_identifier</a:t>
            </a:r>
            <a:r>
              <a:rPr lang="en-US" sz="1200" dirty="0"/>
              <a:t>&gt;</a:t>
            </a:r>
          </a:p>
          <a:p>
            <a:r>
              <a:rPr lang="en-US" sz="1200" dirty="0"/>
              <a:t>      </a:t>
            </a:r>
            <a:r>
              <a:rPr lang="en-US" sz="1200" b="1" dirty="0"/>
              <a:t>&lt;</a:t>
            </a:r>
            <a:r>
              <a:rPr lang="en-US" sz="1200" b="1" dirty="0" err="1"/>
              <a:t>xb:payment_status</a:t>
            </a:r>
            <a:r>
              <a:rPr lang="en-US" sz="1200" b="1" dirty="0"/>
              <a:t>&gt;PAID&lt;/</a:t>
            </a:r>
            <a:r>
              <a:rPr lang="en-US" sz="1200" b="1" dirty="0" err="1"/>
              <a:t>xb:payment_status</a:t>
            </a:r>
            <a:r>
              <a:rPr lang="en-US" sz="1200" b="1" dirty="0"/>
              <a:t>&gt;</a:t>
            </a:r>
          </a:p>
          <a:p>
            <a:r>
              <a:rPr lang="en-US" sz="1200" dirty="0"/>
              <a:t>      &lt;</a:t>
            </a:r>
            <a:r>
              <a:rPr lang="en-US" sz="1200" dirty="0" err="1"/>
              <a:t>xb:payment_note</a:t>
            </a:r>
            <a:r>
              <a:rPr lang="en-US" sz="1200" dirty="0"/>
              <a:t>&gt;Paid and approved by Thomas Safransky&lt;/</a:t>
            </a:r>
            <a:r>
              <a:rPr lang="en-US" sz="1200" dirty="0" err="1"/>
              <a:t>xb:payment_note</a:t>
            </a:r>
            <a:r>
              <a:rPr lang="en-US" sz="1200" dirty="0"/>
              <a:t>&gt;</a:t>
            </a:r>
          </a:p>
          <a:p>
            <a:r>
              <a:rPr lang="en-US" sz="1200" dirty="0"/>
              <a:t>      &lt;</a:t>
            </a:r>
            <a:r>
              <a:rPr lang="en-US" sz="1200" dirty="0" err="1"/>
              <a:t>xb:invoice_date</a:t>
            </a:r>
            <a:r>
              <a:rPr lang="en-US" sz="1200" dirty="0"/>
              <a:t>&gt;20251203&lt;/</a:t>
            </a:r>
            <a:r>
              <a:rPr lang="en-US" sz="1200" dirty="0" err="1"/>
              <a:t>xb:invoice_date</a:t>
            </a:r>
            <a:r>
              <a:rPr lang="en-US" sz="1200" dirty="0"/>
              <a:t>&gt;</a:t>
            </a:r>
          </a:p>
          <a:p>
            <a:r>
              <a:rPr lang="en-US" sz="1200" dirty="0"/>
              <a:t>      &lt;</a:t>
            </a:r>
            <a:r>
              <a:rPr lang="en-US" sz="1200" dirty="0" err="1"/>
              <a:t>xb:payment_voucher_date</a:t>
            </a:r>
            <a:r>
              <a:rPr lang="en-US" sz="1200" dirty="0"/>
              <a:t>&gt;20251203&lt;/</a:t>
            </a:r>
            <a:r>
              <a:rPr lang="en-US" sz="1200" dirty="0" err="1"/>
              <a:t>xb:payment_voucher_date</a:t>
            </a:r>
            <a:r>
              <a:rPr lang="en-US" sz="1200" dirty="0"/>
              <a:t>&gt;</a:t>
            </a:r>
          </a:p>
          <a:p>
            <a:r>
              <a:rPr lang="en-US" sz="1200" dirty="0"/>
              <a:t>      &lt;</a:t>
            </a:r>
            <a:r>
              <a:rPr lang="en-US" sz="1200" dirty="0" err="1"/>
              <a:t>xb:payment_voucher_number</a:t>
            </a:r>
            <a:r>
              <a:rPr lang="en-US" sz="1200" dirty="0"/>
              <a:t>&gt; 613 &lt;/</a:t>
            </a:r>
            <a:r>
              <a:rPr lang="en-US" sz="1200" dirty="0" err="1"/>
              <a:t>xb:payment_voucher_number</a:t>
            </a:r>
            <a:r>
              <a:rPr lang="en-US" sz="1200" dirty="0"/>
              <a:t>&gt;</a:t>
            </a:r>
          </a:p>
          <a:p>
            <a:r>
              <a:rPr lang="en-US" sz="1200" dirty="0"/>
              <a:t>      &lt;</a:t>
            </a:r>
            <a:r>
              <a:rPr lang="en-US" sz="1200" dirty="0" err="1"/>
              <a:t>xb:voucher_amount</a:t>
            </a:r>
            <a:r>
              <a:rPr lang="en-US" sz="1200" dirty="0"/>
              <a:t>&gt;</a:t>
            </a:r>
          </a:p>
          <a:p>
            <a:r>
              <a:rPr lang="en-US" sz="1200" dirty="0"/>
              <a:t>        &lt;</a:t>
            </a:r>
            <a:r>
              <a:rPr lang="en-US" sz="1200" dirty="0" err="1"/>
              <a:t>xb:currency</a:t>
            </a:r>
            <a:r>
              <a:rPr lang="en-US" sz="1200" dirty="0"/>
              <a:t>&gt;EUR&lt;/</a:t>
            </a:r>
            <a:r>
              <a:rPr lang="en-US" sz="1200" dirty="0" err="1"/>
              <a:t>xb:currency</a:t>
            </a:r>
            <a:r>
              <a:rPr lang="en-US" sz="1200" dirty="0"/>
              <a:t>&gt;</a:t>
            </a:r>
          </a:p>
          <a:p>
            <a:r>
              <a:rPr lang="en-US" sz="1200" dirty="0"/>
              <a:t>        &lt;</a:t>
            </a:r>
            <a:r>
              <a:rPr lang="en-US" sz="1200" dirty="0" err="1"/>
              <a:t>xb:sum</a:t>
            </a:r>
            <a:r>
              <a:rPr lang="en-US" sz="1200" dirty="0"/>
              <a:t>&gt;10.00&lt;/</a:t>
            </a:r>
            <a:r>
              <a:rPr lang="en-US" sz="1200" dirty="0" err="1"/>
              <a:t>xb:sum</a:t>
            </a:r>
            <a:r>
              <a:rPr lang="en-US" sz="1200" dirty="0"/>
              <a:t>&gt;</a:t>
            </a:r>
          </a:p>
          <a:p>
            <a:r>
              <a:rPr lang="en-US" sz="1200" dirty="0"/>
              <a:t>      &lt;/</a:t>
            </a:r>
            <a:r>
              <a:rPr lang="en-US" sz="1200" dirty="0" err="1"/>
              <a:t>xb:voucher_amount</a:t>
            </a:r>
            <a:r>
              <a:rPr lang="en-US" sz="1200" dirty="0"/>
              <a:t>&gt;</a:t>
            </a:r>
          </a:p>
          <a:p>
            <a:r>
              <a:rPr lang="en-US" sz="1200" dirty="0"/>
              <a:t>    &lt;/</a:t>
            </a:r>
            <a:r>
              <a:rPr lang="en-US" sz="1200" dirty="0" err="1"/>
              <a:t>xb:invoice</a:t>
            </a:r>
            <a:r>
              <a:rPr lang="en-US" sz="1200" dirty="0"/>
              <a:t>&gt;</a:t>
            </a:r>
          </a:p>
          <a:p>
            <a:r>
              <a:rPr lang="en-US" sz="1200" dirty="0"/>
              <a:t>  &lt;/</a:t>
            </a:r>
            <a:r>
              <a:rPr lang="en-US" sz="1200" dirty="0" err="1"/>
              <a:t>xb:invoice_list</a:t>
            </a:r>
            <a:r>
              <a:rPr lang="en-US" sz="1200" dirty="0"/>
              <a:t>&gt;</a:t>
            </a:r>
          </a:p>
          <a:p>
            <a:r>
              <a:rPr lang="en-US" sz="1200" dirty="0"/>
              <a:t>&lt;/</a:t>
            </a:r>
            <a:r>
              <a:rPr lang="en-US" sz="1200" dirty="0" err="1"/>
              <a:t>xb:payment_confirmation_data</a:t>
            </a:r>
            <a:r>
              <a:rPr lang="en-US" sz="1200" dirty="0"/>
              <a:t>&gt;</a:t>
            </a:r>
          </a:p>
        </p:txBody>
      </p:sp>
      <p:sp>
        <p:nvSpPr>
          <p:cNvPr id="7" name="TextBox 6">
            <a:extLst>
              <a:ext uri="{FF2B5EF4-FFF2-40B4-BE49-F238E27FC236}">
                <a16:creationId xmlns:a16="http://schemas.microsoft.com/office/drawing/2014/main" id="{78018F0E-56EC-F187-1652-F8CA391189AB}"/>
              </a:ext>
            </a:extLst>
          </p:cNvPr>
          <p:cNvSpPr txBox="1"/>
          <p:nvPr/>
        </p:nvSpPr>
        <p:spPr>
          <a:xfrm>
            <a:off x="6372200" y="1260722"/>
            <a:ext cx="2376264" cy="954107"/>
          </a:xfrm>
          <a:prstGeom prst="rect">
            <a:avLst/>
          </a:prstGeom>
          <a:solidFill>
            <a:srgbClr val="FFFF00"/>
          </a:solidFill>
          <a:ln>
            <a:solidFill>
              <a:schemeClr val="accent1"/>
            </a:solidFill>
          </a:ln>
        </p:spPr>
        <p:txBody>
          <a:bodyPr wrap="square" rtlCol="0">
            <a:spAutoFit/>
          </a:bodyPr>
          <a:lstStyle/>
          <a:p>
            <a:r>
              <a:rPr lang="en-US" sz="1400" dirty="0"/>
              <a:t>If you copy and paste this, make sure the quotation marks in the first two lines do not get corrupted in the paste</a:t>
            </a:r>
          </a:p>
        </p:txBody>
      </p:sp>
    </p:spTree>
    <p:extLst>
      <p:ext uri="{BB962C8B-B14F-4D97-AF65-F5344CB8AC3E}">
        <p14:creationId xmlns:p14="http://schemas.microsoft.com/office/powerpoint/2010/main" val="528863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5B75CF-5559-0A8E-5A96-D968303E5D5F}"/>
              </a:ext>
            </a:extLst>
          </p:cNvPr>
          <p:cNvPicPr>
            <a:picLocks noChangeAspect="1"/>
          </p:cNvPicPr>
          <p:nvPr/>
        </p:nvPicPr>
        <p:blipFill>
          <a:blip r:embed="rId2"/>
          <a:stretch>
            <a:fillRect/>
          </a:stretch>
        </p:blipFill>
        <p:spPr>
          <a:xfrm>
            <a:off x="0" y="1680530"/>
            <a:ext cx="9144000" cy="178244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96143"/>
          </a:xfrm>
        </p:spPr>
        <p:txBody>
          <a:bodyPr>
            <a:normAutofit/>
          </a:bodyPr>
          <a:lstStyle/>
          <a:p>
            <a:r>
              <a:rPr lang="en-US" sz="1800" dirty="0"/>
              <a:t>The file is on the ftp server in the directory specified as the input file path for the “import payment confirmation” in the actions tab of the integration profile.</a:t>
            </a:r>
          </a:p>
          <a:p>
            <a:endParaRPr lang="en-US" sz="1800" dirty="0"/>
          </a:p>
        </p:txBody>
      </p:sp>
      <p:sp>
        <p:nvSpPr>
          <p:cNvPr id="7" name="Rectangle 6">
            <a:extLst>
              <a:ext uri="{FF2B5EF4-FFF2-40B4-BE49-F238E27FC236}">
                <a16:creationId xmlns:a16="http://schemas.microsoft.com/office/drawing/2014/main" id="{423691A0-35AB-0D8E-C074-73C79107C299}"/>
              </a:ext>
            </a:extLst>
          </p:cNvPr>
          <p:cNvSpPr/>
          <p:nvPr/>
        </p:nvSpPr>
        <p:spPr>
          <a:xfrm>
            <a:off x="899592" y="1779662"/>
            <a:ext cx="180020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1885D7C-61A4-AABE-66D5-BDE952EF60C3}"/>
              </a:ext>
            </a:extLst>
          </p:cNvPr>
          <p:cNvSpPr/>
          <p:nvPr/>
        </p:nvSpPr>
        <p:spPr>
          <a:xfrm>
            <a:off x="0" y="3003798"/>
            <a:ext cx="413995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258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57F8EF-F4DB-044E-66C0-4F9AD8B5F1A4}"/>
              </a:ext>
            </a:extLst>
          </p:cNvPr>
          <p:cNvPicPr>
            <a:picLocks noChangeAspect="1"/>
          </p:cNvPicPr>
          <p:nvPr/>
        </p:nvPicPr>
        <p:blipFill>
          <a:blip r:embed="rId2"/>
          <a:stretch>
            <a:fillRect/>
          </a:stretch>
        </p:blipFill>
        <p:spPr>
          <a:xfrm>
            <a:off x="0" y="1788683"/>
            <a:ext cx="9144000" cy="156613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r>
              <a:rPr lang="en-US" dirty="0"/>
              <a:t>The job “Import Payment Confirmation” is run as defined in the integration profile.  </a:t>
            </a:r>
          </a:p>
          <a:p>
            <a:endParaRPr lang="en-US" dirty="0"/>
          </a:p>
        </p:txBody>
      </p:sp>
      <p:sp>
        <p:nvSpPr>
          <p:cNvPr id="7" name="Rectangle 6">
            <a:extLst>
              <a:ext uri="{FF2B5EF4-FFF2-40B4-BE49-F238E27FC236}">
                <a16:creationId xmlns:a16="http://schemas.microsoft.com/office/drawing/2014/main" id="{8E816E76-5E44-D0A8-A232-C7FF4F72010D}"/>
              </a:ext>
            </a:extLst>
          </p:cNvPr>
          <p:cNvSpPr/>
          <p:nvPr/>
        </p:nvSpPr>
        <p:spPr>
          <a:xfrm>
            <a:off x="1403648" y="3147814"/>
            <a:ext cx="2160240" cy="2070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641E979-1946-FB9C-1686-6F08C6114FD1}"/>
              </a:ext>
            </a:extLst>
          </p:cNvPr>
          <p:cNvSpPr/>
          <p:nvPr/>
        </p:nvSpPr>
        <p:spPr>
          <a:xfrm>
            <a:off x="6372200" y="3131486"/>
            <a:ext cx="1152128" cy="2070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655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3A740-C2E2-01A2-7A6A-906BAAC31F4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F138508-9E7D-06A9-E3D6-4FD4DA89BAD8}"/>
              </a:ext>
            </a:extLst>
          </p:cNvPr>
          <p:cNvPicPr>
            <a:picLocks noChangeAspect="1"/>
          </p:cNvPicPr>
          <p:nvPr/>
        </p:nvPicPr>
        <p:blipFill>
          <a:blip r:embed="rId2"/>
          <a:stretch>
            <a:fillRect/>
          </a:stretch>
        </p:blipFill>
        <p:spPr>
          <a:xfrm>
            <a:off x="0" y="1789829"/>
            <a:ext cx="9144000" cy="1661809"/>
          </a:xfrm>
          <a:prstGeom prst="rect">
            <a:avLst/>
          </a:prstGeom>
          <a:ln>
            <a:solidFill>
              <a:schemeClr val="accent1"/>
            </a:solidFill>
          </a:ln>
        </p:spPr>
      </p:pic>
      <p:sp>
        <p:nvSpPr>
          <p:cNvPr id="3" name="Title 2">
            <a:extLst>
              <a:ext uri="{FF2B5EF4-FFF2-40B4-BE49-F238E27FC236}">
                <a16:creationId xmlns:a16="http://schemas.microsoft.com/office/drawing/2014/main" id="{08D2DE75-A075-97B5-3542-72A17D2FD13B}"/>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16473F16-4E2E-A013-46D5-1D84DF524C9C}"/>
              </a:ext>
            </a:extLst>
          </p:cNvPr>
          <p:cNvSpPr>
            <a:spLocks noGrp="1"/>
          </p:cNvSpPr>
          <p:nvPr>
            <p:ph idx="1"/>
          </p:nvPr>
        </p:nvSpPr>
        <p:spPr>
          <a:xfrm>
            <a:off x="395536" y="771551"/>
            <a:ext cx="8424936" cy="864095"/>
          </a:xfrm>
        </p:spPr>
        <p:txBody>
          <a:bodyPr>
            <a:normAutofit/>
          </a:bodyPr>
          <a:lstStyle/>
          <a:p>
            <a:r>
              <a:rPr lang="en-US" sz="1800" dirty="0"/>
              <a:t>On the ftp server the file gets a suffix “handled” to indicate that it has been handled and the job will not take it again next time it runs.</a:t>
            </a:r>
          </a:p>
          <a:p>
            <a:endParaRPr lang="en-US" sz="1800" dirty="0"/>
          </a:p>
        </p:txBody>
      </p:sp>
      <p:cxnSp>
        <p:nvCxnSpPr>
          <p:cNvPr id="5" name="Straight Connector 4">
            <a:extLst>
              <a:ext uri="{FF2B5EF4-FFF2-40B4-BE49-F238E27FC236}">
                <a16:creationId xmlns:a16="http://schemas.microsoft.com/office/drawing/2014/main" id="{D4995701-EDE0-235E-D929-6D891E27EE02}"/>
              </a:ext>
            </a:extLst>
          </p:cNvPr>
          <p:cNvCxnSpPr>
            <a:cxnSpLocks/>
          </p:cNvCxnSpPr>
          <p:nvPr/>
        </p:nvCxnSpPr>
        <p:spPr>
          <a:xfrm>
            <a:off x="3779912" y="3363838"/>
            <a:ext cx="57606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401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38813-E3AE-6D54-2AC3-7250966C93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F691C2-D466-AE39-DEF6-E12AC2E9ACB3}"/>
              </a:ext>
            </a:extLst>
          </p:cNvPr>
          <p:cNvPicPr>
            <a:picLocks noChangeAspect="1"/>
          </p:cNvPicPr>
          <p:nvPr/>
        </p:nvPicPr>
        <p:blipFill>
          <a:blip r:embed="rId2"/>
          <a:stretch>
            <a:fillRect/>
          </a:stretch>
        </p:blipFill>
        <p:spPr>
          <a:xfrm>
            <a:off x="0" y="2106617"/>
            <a:ext cx="9144000" cy="930265"/>
          </a:xfrm>
          <a:prstGeom prst="rect">
            <a:avLst/>
          </a:prstGeom>
          <a:ln>
            <a:solidFill>
              <a:schemeClr val="accent1"/>
            </a:solidFill>
          </a:ln>
        </p:spPr>
      </p:pic>
      <p:sp>
        <p:nvSpPr>
          <p:cNvPr id="7" name="Rectangle 6">
            <a:extLst>
              <a:ext uri="{FF2B5EF4-FFF2-40B4-BE49-F238E27FC236}">
                <a16:creationId xmlns:a16="http://schemas.microsoft.com/office/drawing/2014/main" id="{99B9E24B-91DD-4C79-85AF-BFFD12E4283E}"/>
              </a:ext>
            </a:extLst>
          </p:cNvPr>
          <p:cNvSpPr/>
          <p:nvPr/>
        </p:nvSpPr>
        <p:spPr>
          <a:xfrm>
            <a:off x="2267745" y="2643758"/>
            <a:ext cx="43204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a:p>
        </p:txBody>
      </p:sp>
      <p:sp>
        <p:nvSpPr>
          <p:cNvPr id="3" name="Title 2">
            <a:extLst>
              <a:ext uri="{FF2B5EF4-FFF2-40B4-BE49-F238E27FC236}">
                <a16:creationId xmlns:a16="http://schemas.microsoft.com/office/drawing/2014/main" id="{E768DAE0-B0F0-E1EF-EBB2-4F1406DFDEDE}"/>
              </a:ext>
            </a:extLst>
          </p:cNvPr>
          <p:cNvSpPr>
            <a:spLocks noGrp="1"/>
          </p:cNvSpPr>
          <p:nvPr>
            <p:ph type="title"/>
          </p:nvPr>
        </p:nvSpPr>
        <p:spPr/>
        <p:txBody>
          <a:bodyPr>
            <a:normAutofit fontScale="90000"/>
          </a:bodyPr>
          <a:lstStyle/>
          <a:p>
            <a:r>
              <a:rPr lang="en-US" dirty="0"/>
              <a:t>Payment status imported from Finance System invoice closed</a:t>
            </a:r>
          </a:p>
        </p:txBody>
      </p:sp>
      <p:sp>
        <p:nvSpPr>
          <p:cNvPr id="4" name="Content Placeholder 3">
            <a:extLst>
              <a:ext uri="{FF2B5EF4-FFF2-40B4-BE49-F238E27FC236}">
                <a16:creationId xmlns:a16="http://schemas.microsoft.com/office/drawing/2014/main" id="{07CF3355-757B-A729-A618-8A12CE786D35}"/>
              </a:ext>
            </a:extLst>
          </p:cNvPr>
          <p:cNvSpPr>
            <a:spLocks noGrp="1"/>
          </p:cNvSpPr>
          <p:nvPr>
            <p:ph idx="1"/>
          </p:nvPr>
        </p:nvSpPr>
        <p:spPr>
          <a:xfrm>
            <a:off x="395536" y="771551"/>
            <a:ext cx="8424936" cy="864095"/>
          </a:xfrm>
        </p:spPr>
        <p:txBody>
          <a:bodyPr>
            <a:normAutofit/>
          </a:bodyPr>
          <a:lstStyle/>
          <a:p>
            <a:r>
              <a:rPr lang="en-US" sz="1800" dirty="0"/>
              <a:t>The invoice changes to status “Closed”:</a:t>
            </a:r>
          </a:p>
          <a:p>
            <a:endParaRPr lang="en-US" sz="1800" dirty="0"/>
          </a:p>
        </p:txBody>
      </p:sp>
    </p:spTree>
    <p:extLst>
      <p:ext uri="{BB962C8B-B14F-4D97-AF65-F5344CB8AC3E}">
        <p14:creationId xmlns:p14="http://schemas.microsoft.com/office/powerpoint/2010/main" val="638544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This document will explain the steps in exporting invoices to the financial system and then updating Alma from the financial system when the invoice is paid. </a:t>
            </a:r>
          </a:p>
          <a:p>
            <a:r>
              <a:rPr lang="en-US" sz="1800" dirty="0"/>
              <a:t>This document will not discuss the creation of the invoices.  It will begin after the invoice has been created and before it is exported to and synchronized with the financial system.  </a:t>
            </a:r>
          </a:p>
          <a:p>
            <a:r>
              <a:rPr lang="en-US" sz="1800" dirty="0"/>
              <a:t>For information about creating invoices see the Online Help </a:t>
            </a:r>
            <a:r>
              <a:rPr lang="en-US" sz="1800" u="sng" dirty="0">
                <a:hlinkClick r:id="rId2"/>
              </a:rPr>
              <a:t>here</a:t>
            </a:r>
            <a:r>
              <a:rPr lang="en-US" sz="1800" dirty="0"/>
              <a:t>.</a:t>
            </a:r>
          </a:p>
        </p:txBody>
      </p:sp>
    </p:spTree>
    <p:extLst>
      <p:ext uri="{BB962C8B-B14F-4D97-AF65-F5344CB8AC3E}">
        <p14:creationId xmlns:p14="http://schemas.microsoft.com/office/powerpoint/2010/main" val="421026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In addition to this document, it is highly recommended to see the </a:t>
            </a:r>
            <a:r>
              <a:rPr lang="en-US" sz="1800" u="sng" dirty="0">
                <a:hlinkClick r:id="rId2"/>
              </a:rPr>
              <a:t>developer network</a:t>
            </a:r>
            <a:r>
              <a:rPr lang="en-US" sz="1800" dirty="0"/>
              <a:t>.    </a:t>
            </a:r>
            <a:br>
              <a:rPr lang="en-US" sz="1800" dirty="0"/>
            </a:br>
            <a:endParaRPr lang="en-US" sz="1800" dirty="0"/>
          </a:p>
          <a:p>
            <a:r>
              <a:rPr lang="en-US" sz="1800" dirty="0"/>
              <a:t>Also of interest is the </a:t>
            </a:r>
            <a:r>
              <a:rPr lang="en-US" sz="1800" u="sng" dirty="0">
                <a:hlinkClick r:id="rId3"/>
              </a:rPr>
              <a:t>blog</a:t>
            </a:r>
            <a:r>
              <a:rPr lang="en-US" sz="1800" dirty="0"/>
              <a:t> by Nathan Mealey of Portland State University titled “Exporting Invoices and Importing Payments with Banner and Alma”.</a:t>
            </a:r>
          </a:p>
        </p:txBody>
      </p:sp>
    </p:spTree>
    <p:extLst>
      <p:ext uri="{BB962C8B-B14F-4D97-AF65-F5344CB8AC3E}">
        <p14:creationId xmlns:p14="http://schemas.microsoft.com/office/powerpoint/2010/main" val="126905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settings</a:t>
            </a:r>
          </a:p>
        </p:txBody>
      </p:sp>
    </p:spTree>
    <p:extLst>
      <p:ext uri="{BB962C8B-B14F-4D97-AF65-F5344CB8AC3E}">
        <p14:creationId xmlns:p14="http://schemas.microsoft.com/office/powerpoint/2010/main" val="107841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settings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rmAutofit/>
          </a:bodyPr>
          <a:lstStyle/>
          <a:p>
            <a:r>
              <a:rPr lang="en-US" sz="1800" dirty="0"/>
              <a:t>In the workflow described here the following settings exist in the institution.  The settings are found under the acquisitions configuration menu in “General &gt; </a:t>
            </a:r>
            <a:r>
              <a:rPr lang="en-US" sz="1800" u="sng" dirty="0">
                <a:hlinkClick r:id="rId2"/>
              </a:rPr>
              <a:t>Other Settings</a:t>
            </a:r>
            <a:r>
              <a:rPr lang="en-US" sz="1800" dirty="0"/>
              <a:t>” and will also be explained in the following slides.</a:t>
            </a:r>
          </a:p>
        </p:txBody>
      </p:sp>
      <p:pic>
        <p:nvPicPr>
          <p:cNvPr id="2" name="Picture 1">
            <a:extLst>
              <a:ext uri="{FF2B5EF4-FFF2-40B4-BE49-F238E27FC236}">
                <a16:creationId xmlns:a16="http://schemas.microsoft.com/office/drawing/2014/main" id="{76553E34-3DC7-BB69-5AF5-BDCDAB6051BC}"/>
              </a:ext>
            </a:extLst>
          </p:cNvPr>
          <p:cNvPicPr>
            <a:picLocks noChangeAspect="1"/>
          </p:cNvPicPr>
          <p:nvPr/>
        </p:nvPicPr>
        <p:blipFill>
          <a:blip r:embed="rId3"/>
          <a:stretch>
            <a:fillRect/>
          </a:stretch>
        </p:blipFill>
        <p:spPr>
          <a:xfrm>
            <a:off x="972996" y="1923678"/>
            <a:ext cx="7200000" cy="494927"/>
          </a:xfrm>
          <a:prstGeom prst="rect">
            <a:avLst/>
          </a:prstGeom>
          <a:ln>
            <a:solidFill>
              <a:schemeClr val="accent1"/>
            </a:solidFill>
          </a:ln>
        </p:spPr>
      </p:pic>
      <p:pic>
        <p:nvPicPr>
          <p:cNvPr id="5" name="Picture 4">
            <a:extLst>
              <a:ext uri="{FF2B5EF4-FFF2-40B4-BE49-F238E27FC236}">
                <a16:creationId xmlns:a16="http://schemas.microsoft.com/office/drawing/2014/main" id="{AF765D31-E478-4DAD-A685-B274003AC4DE}"/>
              </a:ext>
            </a:extLst>
          </p:cNvPr>
          <p:cNvPicPr>
            <a:picLocks noChangeAspect="1"/>
          </p:cNvPicPr>
          <p:nvPr/>
        </p:nvPicPr>
        <p:blipFill>
          <a:blip r:embed="rId4"/>
          <a:stretch>
            <a:fillRect/>
          </a:stretch>
        </p:blipFill>
        <p:spPr>
          <a:xfrm>
            <a:off x="964512" y="3946405"/>
            <a:ext cx="7200000" cy="448532"/>
          </a:xfrm>
          <a:prstGeom prst="rect">
            <a:avLst/>
          </a:prstGeom>
          <a:ln>
            <a:solidFill>
              <a:schemeClr val="accent1"/>
            </a:solidFill>
          </a:ln>
        </p:spPr>
      </p:pic>
      <p:pic>
        <p:nvPicPr>
          <p:cNvPr id="6" name="Picture 5">
            <a:extLst>
              <a:ext uri="{FF2B5EF4-FFF2-40B4-BE49-F238E27FC236}">
                <a16:creationId xmlns:a16="http://schemas.microsoft.com/office/drawing/2014/main" id="{B3D87FEC-7AE6-6DC3-01EC-D01963F2CFB5}"/>
              </a:ext>
            </a:extLst>
          </p:cNvPr>
          <p:cNvPicPr>
            <a:picLocks noChangeAspect="1"/>
          </p:cNvPicPr>
          <p:nvPr/>
        </p:nvPicPr>
        <p:blipFill>
          <a:blip r:embed="rId5"/>
          <a:stretch>
            <a:fillRect/>
          </a:stretch>
        </p:blipFill>
        <p:spPr>
          <a:xfrm>
            <a:off x="956833" y="2943756"/>
            <a:ext cx="7200000" cy="451486"/>
          </a:xfrm>
          <a:prstGeom prst="rect">
            <a:avLst/>
          </a:prstGeom>
          <a:ln>
            <a:solidFill>
              <a:schemeClr val="accent1"/>
            </a:solidFill>
          </a:ln>
        </p:spPr>
      </p:pic>
    </p:spTree>
    <p:extLst>
      <p:ext uri="{BB962C8B-B14F-4D97-AF65-F5344CB8AC3E}">
        <p14:creationId xmlns:p14="http://schemas.microsoft.com/office/powerpoint/2010/main" val="413215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settings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096343"/>
          </a:xfrm>
        </p:spPr>
        <p:txBody>
          <a:bodyPr>
            <a:normAutofit/>
          </a:bodyPr>
          <a:lstStyle/>
          <a:p>
            <a:r>
              <a:rPr lang="en-US" sz="1800" dirty="0" err="1"/>
              <a:t>handle_invoice_payment</a:t>
            </a:r>
            <a:r>
              <a:rPr lang="en-US" sz="1800" dirty="0"/>
              <a:t> = true </a:t>
            </a:r>
          </a:p>
          <a:p>
            <a:endParaRPr lang="en-US" sz="1800" dirty="0"/>
          </a:p>
          <a:p>
            <a:r>
              <a:rPr lang="en-US" sz="1800" dirty="0"/>
              <a:t>This means that invoices are sent to the ‘Waiting for Payment Invoices’ page to await automatic or manual handling.  The page is accessed at Acquisitions &gt; Receiving and Invoicing &gt; Waiting for Payment</a:t>
            </a:r>
          </a:p>
          <a:p>
            <a:endParaRPr lang="en-US" sz="1800" dirty="0"/>
          </a:p>
          <a:p>
            <a:r>
              <a:rPr lang="en-US" sz="1800" dirty="0"/>
              <a:t>If this parameter was set to false, then invoices would be closed automatically when they are exported to the ERP system. </a:t>
            </a:r>
          </a:p>
          <a:p>
            <a:endParaRPr lang="en-US" sz="1800" dirty="0"/>
          </a:p>
        </p:txBody>
      </p:sp>
    </p:spTree>
    <p:extLst>
      <p:ext uri="{BB962C8B-B14F-4D97-AF65-F5344CB8AC3E}">
        <p14:creationId xmlns:p14="http://schemas.microsoft.com/office/powerpoint/2010/main" val="2370129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F302F-EB0F-53DC-470D-61A496578B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4DD830-19E6-6D0B-42D0-FD75C5CEF11A}"/>
              </a:ext>
            </a:extLst>
          </p:cNvPr>
          <p:cNvSpPr>
            <a:spLocks noGrp="1"/>
          </p:cNvSpPr>
          <p:nvPr>
            <p:ph type="title"/>
          </p:nvPr>
        </p:nvSpPr>
        <p:spPr/>
        <p:txBody>
          <a:bodyPr>
            <a:normAutofit/>
          </a:bodyPr>
          <a:lstStyle/>
          <a:p>
            <a:pPr>
              <a:lnSpc>
                <a:spcPct val="90000"/>
              </a:lnSpc>
            </a:pPr>
            <a:r>
              <a:rPr lang="en-US" sz="2800" dirty="0"/>
              <a:t>The settings</a:t>
            </a:r>
          </a:p>
        </p:txBody>
      </p:sp>
      <p:sp>
        <p:nvSpPr>
          <p:cNvPr id="4" name="Content Placeholder 3">
            <a:extLst>
              <a:ext uri="{FF2B5EF4-FFF2-40B4-BE49-F238E27FC236}">
                <a16:creationId xmlns:a16="http://schemas.microsoft.com/office/drawing/2014/main" id="{C5B5C930-36D3-C063-1648-7520F7A70330}"/>
              </a:ext>
            </a:extLst>
          </p:cNvPr>
          <p:cNvSpPr>
            <a:spLocks noGrp="1"/>
          </p:cNvSpPr>
          <p:nvPr>
            <p:ph idx="1"/>
          </p:nvPr>
        </p:nvSpPr>
        <p:spPr>
          <a:xfrm>
            <a:off x="395536" y="771551"/>
            <a:ext cx="8424936" cy="3096343"/>
          </a:xfrm>
        </p:spPr>
        <p:txBody>
          <a:bodyPr>
            <a:normAutofit/>
          </a:bodyPr>
          <a:lstStyle/>
          <a:p>
            <a:r>
              <a:rPr lang="en-US" sz="1800" dirty="0" err="1"/>
              <a:t>invoice_skip_erp</a:t>
            </a:r>
            <a:r>
              <a:rPr lang="en-US" sz="1800" dirty="0"/>
              <a:t> = false</a:t>
            </a:r>
          </a:p>
          <a:p>
            <a:endParaRPr lang="en-US" sz="1800" dirty="0"/>
          </a:p>
          <a:p>
            <a:r>
              <a:rPr lang="en-US" sz="1800" dirty="0"/>
              <a:t>This means that the invoice workflow does not skip the step where the invoice is Waiting for Payment</a:t>
            </a:r>
          </a:p>
          <a:p>
            <a:endParaRPr lang="en-US" sz="1800" dirty="0"/>
          </a:p>
        </p:txBody>
      </p:sp>
    </p:spTree>
    <p:extLst>
      <p:ext uri="{BB962C8B-B14F-4D97-AF65-F5344CB8AC3E}">
        <p14:creationId xmlns:p14="http://schemas.microsoft.com/office/powerpoint/2010/main" val="3925193763"/>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3.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 Libris PowerPoint Template 2021_light</Template>
  <TotalTime>5369</TotalTime>
  <Words>1582</Words>
  <Application>Microsoft Office PowerPoint</Application>
  <PresentationFormat>On-screen Show (16:9)</PresentationFormat>
  <Paragraphs>127</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Courier New</vt:lpstr>
      <vt:lpstr>IGeLU_2016_16X9 (1)</vt:lpstr>
      <vt:lpstr>Integrating Alma with a financial system to export import and pay invoices</vt:lpstr>
      <vt:lpstr>PowerPoint Presentation</vt:lpstr>
      <vt:lpstr>Introduction</vt:lpstr>
      <vt:lpstr>Introduction</vt:lpstr>
      <vt:lpstr>Introduction</vt:lpstr>
      <vt:lpstr>The settings</vt:lpstr>
      <vt:lpstr>The settings</vt:lpstr>
      <vt:lpstr>The settings</vt:lpstr>
      <vt:lpstr>The settings</vt:lpstr>
      <vt:lpstr>The settings</vt:lpstr>
      <vt:lpstr>The integration profile </vt:lpstr>
      <vt:lpstr>The integration profile</vt:lpstr>
      <vt:lpstr>The integration profile</vt:lpstr>
      <vt:lpstr>The integration profile</vt:lpstr>
      <vt:lpstr>The integration profile</vt:lpstr>
      <vt:lpstr>The integration profile</vt:lpstr>
      <vt:lpstr>The invoice is created and ready to be paid</vt:lpstr>
      <vt:lpstr>The invoice is created and ready to be paid</vt:lpstr>
      <vt:lpstr>The invoice is created and ready to be paid</vt:lpstr>
      <vt:lpstr>The invoice is created and ready to be paid</vt:lpstr>
      <vt:lpstr>The invoice is created and ready to be paid</vt:lpstr>
      <vt:lpstr>Invoice is exported to the finance system</vt:lpstr>
      <vt:lpstr>Invoice is exported to the finance system</vt:lpstr>
      <vt:lpstr>Invoice is exported to the finance system</vt:lpstr>
      <vt:lpstr>Invoice is exported to the finance system</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Payment status imported from Finance System invoice closed</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48</cp:revision>
  <dcterms:created xsi:type="dcterms:W3CDTF">2021-11-30T14:32:13Z</dcterms:created>
  <dcterms:modified xsi:type="dcterms:W3CDTF">2025-12-03T16:34:43Z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